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8"/>
  </p:notesMasterIdLst>
  <p:handoutMasterIdLst>
    <p:handoutMasterId r:id="rId39"/>
  </p:handoutMasterIdLst>
  <p:sldIdLst>
    <p:sldId id="277" r:id="rId2"/>
    <p:sldId id="260" r:id="rId3"/>
    <p:sldId id="278" r:id="rId4"/>
    <p:sldId id="279" r:id="rId5"/>
    <p:sldId id="280" r:id="rId6"/>
    <p:sldId id="281" r:id="rId7"/>
    <p:sldId id="283" r:id="rId8"/>
    <p:sldId id="282" r:id="rId9"/>
    <p:sldId id="284" r:id="rId10"/>
    <p:sldId id="285" r:id="rId11"/>
    <p:sldId id="293" r:id="rId12"/>
    <p:sldId id="286" r:id="rId13"/>
    <p:sldId id="287" r:id="rId14"/>
    <p:sldId id="288" r:id="rId15"/>
    <p:sldId id="289" r:id="rId16"/>
    <p:sldId id="290" r:id="rId17"/>
    <p:sldId id="291" r:id="rId18"/>
    <p:sldId id="292"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7" r:id="rId32"/>
    <p:sldId id="308" r:id="rId33"/>
    <p:sldId id="309" r:id="rId34"/>
    <p:sldId id="310" r:id="rId35"/>
    <p:sldId id="311" r:id="rId36"/>
    <p:sldId id="312" r:id="rId37"/>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17/03/1442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17/03/1442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5.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0.png"/><Relationship Id="rId1" Type="http://schemas.openxmlformats.org/officeDocument/2006/relationships/slideLayout" Target="../slideLayouts/slideLayout1.xml"/><Relationship Id="rId6" Type="http://schemas.microsoft.com/office/2007/relationships/hdphoto" Target="../media/hdphoto16.wdp"/><Relationship Id="rId5" Type="http://schemas.openxmlformats.org/officeDocument/2006/relationships/image" Target="../media/image20.png"/><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18.wdp"/><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png"/><Relationship Id="rId1" Type="http://schemas.openxmlformats.org/officeDocument/2006/relationships/slideLayout" Target="../slideLayouts/slideLayout1.xml"/><Relationship Id="rId5" Type="http://schemas.microsoft.com/office/2007/relationships/hdphoto" Target="../media/hdphoto20.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microsoft.com/office/2007/relationships/hdphoto" Target="../media/hdphoto22.wdp"/></Relationships>
</file>

<file path=ppt/slides/_rels/slide2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29.wdp"/><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9" y="476672"/>
            <a:ext cx="7124328" cy="1584176"/>
          </a:xfrm>
        </p:spPr>
        <p:txBody>
          <a:bodyPr>
            <a:noAutofit/>
          </a:bodyPr>
          <a:lstStyle/>
          <a:p>
            <a:pPr marL="182880" indent="0" algn="ctr">
              <a:buNone/>
            </a:pPr>
            <a:r>
              <a:rPr lang="ar-EG" sz="5400" b="1" dirty="0" smtClean="0">
                <a:solidFill>
                  <a:srgbClr val="C00000"/>
                </a:solidFill>
                <a:effectLst>
                  <a:outerShdw blurRad="38100" dist="38100" dir="2700000" algn="tl">
                    <a:srgbClr val="000000">
                      <a:alpha val="43137"/>
                    </a:srgbClr>
                  </a:outerShdw>
                </a:effectLst>
                <a:cs typeface="Simple Bold Jut Out" pitchFamily="2" charset="-78"/>
              </a:rPr>
              <a:t>المحاضرة الرابعة</a:t>
            </a:r>
            <a:r>
              <a:rPr lang="ar-EG" sz="5400" b="1" u="sng" dirty="0" smtClean="0">
                <a:solidFill>
                  <a:srgbClr val="C00000"/>
                </a:solidFill>
                <a:effectLst>
                  <a:outerShdw blurRad="38100" dist="38100" dir="2700000" algn="tl">
                    <a:srgbClr val="000000">
                      <a:alpha val="43137"/>
                    </a:srgbClr>
                  </a:outerShdw>
                </a:effectLst>
                <a:cs typeface="Simple Bold Jut Out" pitchFamily="2" charset="-78"/>
              </a:rPr>
              <a:t/>
            </a:r>
            <a:br>
              <a:rPr lang="ar-EG" sz="5400" b="1" u="sng" dirty="0" smtClean="0">
                <a:solidFill>
                  <a:srgbClr val="C00000"/>
                </a:solidFill>
                <a:effectLst>
                  <a:outerShdw blurRad="38100" dist="38100" dir="2700000" algn="tl">
                    <a:srgbClr val="000000">
                      <a:alpha val="43137"/>
                    </a:srgbClr>
                  </a:outerShdw>
                </a:effectLst>
                <a:cs typeface="Simple Bold Jut Out" pitchFamily="2" charset="-78"/>
              </a:rPr>
            </a:br>
            <a:r>
              <a:rPr lang="ar-EG" sz="5400" b="1" u="sng" dirty="0" smtClean="0">
                <a:solidFill>
                  <a:srgbClr val="C00000"/>
                </a:solidFill>
                <a:effectLst>
                  <a:outerShdw blurRad="38100" dist="38100" dir="2700000" algn="tl">
                    <a:srgbClr val="000000">
                      <a:alpha val="43137"/>
                    </a:srgbClr>
                  </a:outerShdw>
                </a:effectLst>
                <a:cs typeface="Simple Bold Jut Out" pitchFamily="2" charset="-78"/>
              </a:rPr>
              <a:t>التصميم ضد الأحمال الإستاتيكية</a:t>
            </a:r>
            <a:endParaRPr lang="ar-EG" sz="54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403648" y="2420888"/>
            <a:ext cx="7200799" cy="3831818"/>
          </a:xfrm>
          <a:prstGeom prst="rect">
            <a:avLst/>
          </a:prstGeom>
        </p:spPr>
        <p:txBody>
          <a:bodyPr wrap="square">
            <a:spAutoFit/>
          </a:bodyPr>
          <a:lstStyle/>
          <a:p>
            <a:pPr marL="182880" algn="ctr">
              <a:lnSpc>
                <a:spcPct val="150000"/>
              </a:lnSpc>
              <a:spcBef>
                <a:spcPct val="0"/>
              </a:spcBef>
            </a:pPr>
            <a:r>
              <a:rPr lang="ar-EG" sz="5400" b="1" dirty="0">
                <a:solidFill>
                  <a:srgbClr val="0070C0"/>
                </a:solidFill>
                <a:effectLst>
                  <a:outerShdw blurRad="38100" dist="38100" dir="2700000" algn="tl">
                    <a:srgbClr val="000000">
                      <a:alpha val="43137"/>
                    </a:srgbClr>
                  </a:outerShdw>
                </a:effectLst>
                <a:latin typeface="+mj-lt"/>
                <a:ea typeface="+mj-ea"/>
                <a:cs typeface="Simple Bold Jut Out" pitchFamily="2" charset="-78"/>
              </a:rPr>
              <a:t>لمقرر </a:t>
            </a:r>
            <a:r>
              <a:rPr lang="en-US"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a:t>
            </a:r>
            <a:r>
              <a:rPr lang="ar-EG"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 تصميم </a:t>
            </a:r>
            <a:r>
              <a:rPr lang="ar-EG" sz="5400" b="1" dirty="0">
                <a:solidFill>
                  <a:srgbClr val="0070C0"/>
                </a:solidFill>
                <a:effectLst>
                  <a:outerShdw blurRad="38100" dist="38100" dir="2700000" algn="tl">
                    <a:srgbClr val="000000">
                      <a:alpha val="43137"/>
                    </a:srgbClr>
                  </a:outerShdw>
                </a:effectLst>
                <a:latin typeface="+mj-lt"/>
                <a:ea typeface="+mj-ea"/>
                <a:cs typeface="Simple Bold Jut Out" pitchFamily="2" charset="-78"/>
              </a:rPr>
              <a:t>آلات </a:t>
            </a:r>
            <a:r>
              <a:rPr lang="ar-EG"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زراعية</a:t>
            </a:r>
          </a:p>
          <a:p>
            <a:pPr marL="182880" algn="ctr">
              <a:lnSpc>
                <a:spcPct val="150000"/>
              </a:lnSpc>
              <a:spcBef>
                <a:spcPct val="0"/>
              </a:spcBef>
            </a:pPr>
            <a:r>
              <a:rPr lang="ar-EG" sz="5400" b="1" dirty="0" smtClean="0">
                <a:solidFill>
                  <a:srgbClr val="C00000"/>
                </a:solidFill>
                <a:effectLst>
                  <a:outerShdw blurRad="38100" dist="38100" dir="2700000" algn="tl">
                    <a:srgbClr val="000000">
                      <a:alpha val="43137"/>
                    </a:srgbClr>
                  </a:outerShdw>
                </a:effectLst>
                <a:latin typeface="+mj-lt"/>
                <a:ea typeface="+mj-ea"/>
                <a:cs typeface="Simple Bold Jut Out" pitchFamily="2" charset="-78"/>
              </a:rPr>
              <a:t>الفرقة الرابعة – هندسة زراعية </a:t>
            </a:r>
          </a:p>
          <a:p>
            <a:pPr marL="182880" algn="ctr">
              <a:lnSpc>
                <a:spcPct val="150000"/>
              </a:lnSpc>
              <a:spcBef>
                <a:spcPct val="0"/>
              </a:spcBef>
            </a:pPr>
            <a:r>
              <a:rPr lang="ar-EG"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العام الجامعي </a:t>
            </a:r>
            <a:r>
              <a:rPr lang="ar-EG"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2020</a:t>
            </a:r>
            <a:r>
              <a:rPr lang="en-US"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a:t>
            </a:r>
            <a:r>
              <a:rPr lang="ar-EG" sz="5400" b="1"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 2021م</a:t>
            </a:r>
            <a:r>
              <a:rPr lang="ar-EG" sz="5400" b="1" dirty="0" smtClean="0">
                <a:solidFill>
                  <a:srgbClr val="0070C0"/>
                </a:solidFill>
                <a:effectLst>
                  <a:outerShdw blurRad="38100" dist="38100" dir="2700000" algn="tl">
                    <a:srgbClr val="000000">
                      <a:alpha val="43137"/>
                    </a:srgbClr>
                  </a:outerShdw>
                </a:effectLst>
                <a:latin typeface="+mj-lt"/>
                <a:ea typeface="+mj-ea"/>
                <a:cs typeface="Simple Bold Jut Out" pitchFamily="2" charset="-78"/>
              </a:rPr>
              <a:t>.</a:t>
            </a:r>
            <a:endParaRPr lang="en-US" sz="5400" b="1" dirty="0">
              <a:solidFill>
                <a:srgbClr val="0070C0"/>
              </a:solidFill>
              <a:effectLst>
                <a:outerShdw blurRad="38100" dist="38100" dir="2700000" algn="tl">
                  <a:srgbClr val="000000">
                    <a:alpha val="43137"/>
                  </a:srgbClr>
                </a:outerShdw>
              </a:effectLst>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37517"/>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إجهاد القص وإنفعال القص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1931" y="895606"/>
            <a:ext cx="7704856" cy="5493812"/>
          </a:xfrm>
          <a:prstGeom prst="rect">
            <a:avLst/>
          </a:prstGeom>
        </p:spPr>
        <p:txBody>
          <a:bodyPr wrap="square">
            <a:spAutoFit/>
          </a:bodyPr>
          <a:lstStyle/>
          <a:p>
            <a:pPr algn="just">
              <a:lnSpc>
                <a:spcPct val="150000"/>
              </a:lnSpc>
            </a:pPr>
            <a:r>
              <a:rPr lang="ar-EG" sz="2600" b="1" dirty="0">
                <a:solidFill>
                  <a:srgbClr val="C00000"/>
                </a:solidFill>
                <a:effectLst>
                  <a:outerShdw blurRad="38100" dist="38100" dir="2700000" algn="tl">
                    <a:srgbClr val="000000">
                      <a:alpha val="43137"/>
                    </a:srgbClr>
                  </a:outerShdw>
                </a:effectLst>
              </a:rPr>
              <a:t>عندما تؤثر قوة خارجية على جزء من آلة وتسبب إنحراف أو إنزلاق للمستويات المتجاورة على بعضها ، فإن الإجهادات المتولدة في تلك المستويات يطلق عليه إجهادات القص. </a:t>
            </a:r>
            <a:r>
              <a:rPr lang="ar-EG" sz="2600" b="1" dirty="0" smtClean="0">
                <a:solidFill>
                  <a:srgbClr val="C00000"/>
                </a:solidFill>
                <a:effectLst>
                  <a:outerShdw blurRad="38100" dist="38100" dir="2700000" algn="tl">
                    <a:srgbClr val="000000">
                      <a:alpha val="43137"/>
                    </a:srgbClr>
                  </a:outerShdw>
                </a:effectLst>
              </a:rPr>
              <a:t>ويقدر </a:t>
            </a:r>
            <a:r>
              <a:rPr lang="ar-EG" sz="2600" b="1" dirty="0">
                <a:solidFill>
                  <a:srgbClr val="C00000"/>
                </a:solidFill>
                <a:effectLst>
                  <a:outerShdw blurRad="38100" dist="38100" dir="2700000" algn="tl">
                    <a:srgbClr val="000000">
                      <a:alpha val="43137"/>
                    </a:srgbClr>
                  </a:outerShdw>
                </a:effectLst>
              </a:rPr>
              <a:t>متوسط إجهادات القص </a:t>
            </a:r>
            <a:r>
              <a:rPr lang="ar-EG" sz="2600" b="1" dirty="0" smtClean="0">
                <a:solidFill>
                  <a:srgbClr val="C00000"/>
                </a:solidFill>
                <a:effectLst>
                  <a:outerShdw blurRad="38100" dist="38100" dir="2700000" algn="tl">
                    <a:srgbClr val="000000">
                      <a:alpha val="43137"/>
                    </a:srgbClr>
                  </a:outerShdw>
                </a:effectLst>
              </a:rPr>
              <a:t>بإستخدام </a:t>
            </a:r>
            <a:r>
              <a:rPr lang="ar-EG" sz="2600" b="1" dirty="0">
                <a:solidFill>
                  <a:srgbClr val="C00000"/>
                </a:solidFill>
                <a:effectLst>
                  <a:outerShdw blurRad="38100" dist="38100" dir="2700000" algn="tl">
                    <a:srgbClr val="000000">
                      <a:alpha val="43137"/>
                    </a:srgbClr>
                  </a:outerShdw>
                </a:effectLst>
              </a:rPr>
              <a:t>المعادلة التالية</a:t>
            </a:r>
            <a:r>
              <a:rPr lang="ar-EG" sz="2600" b="1" dirty="0" smtClean="0">
                <a:solidFill>
                  <a:srgbClr val="C00000"/>
                </a:solidFill>
                <a:effectLst>
                  <a:outerShdw blurRad="38100" dist="38100" dir="2700000" algn="tl">
                    <a:srgbClr val="000000">
                      <a:alpha val="43137"/>
                    </a:srgbClr>
                  </a:outerShdw>
                </a:effectLst>
              </a:rPr>
              <a:t>:</a:t>
            </a: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الإنفعال </a:t>
            </a:r>
            <a:r>
              <a:rPr lang="ar-EG" sz="2600" b="1" dirty="0">
                <a:solidFill>
                  <a:srgbClr val="C00000"/>
                </a:solidFill>
                <a:effectLst>
                  <a:outerShdw blurRad="38100" dist="38100" dir="2700000" algn="tl">
                    <a:srgbClr val="000000">
                      <a:alpha val="43137"/>
                    </a:srgbClr>
                  </a:outerShdw>
                </a:effectLst>
              </a:rPr>
              <a:t>المصاحب لتلك الإجهادات يطلق  عليه إنفعال القص </a:t>
            </a:r>
            <a:r>
              <a:rPr lang="ar-EG" sz="2600" b="1" dirty="0" smtClean="0">
                <a:solidFill>
                  <a:srgbClr val="C00000"/>
                </a:solidFill>
                <a:effectLst>
                  <a:outerShdw blurRad="38100" dist="38100" dir="2700000" algn="tl">
                    <a:srgbClr val="000000">
                      <a:alpha val="43137"/>
                    </a:srgbClr>
                  </a:outerShdw>
                </a:effectLst>
              </a:rPr>
              <a:t>(</a:t>
            </a:r>
            <a:r>
              <a:rPr lang="ar-EG" sz="2600" b="1" dirty="0" smtClean="0">
                <a:solidFill>
                  <a:srgbClr val="C00000"/>
                </a:solidFill>
                <a:effectLst>
                  <a:outerShdw blurRad="38100" dist="38100" dir="2700000" algn="tl">
                    <a:srgbClr val="000000">
                      <a:alpha val="43137"/>
                    </a:srgbClr>
                  </a:outerShdw>
                </a:effectLst>
                <a:sym typeface="Symbol"/>
              </a:rPr>
              <a:t></a:t>
            </a:r>
            <a:r>
              <a:rPr lang="ar-EG" sz="2600" b="1" dirty="0" smtClean="0">
                <a:solidFill>
                  <a:srgbClr val="C00000"/>
                </a:solidFill>
                <a:effectLst>
                  <a:outerShdw blurRad="38100" dist="38100" dir="2700000" algn="tl">
                    <a:srgbClr val="000000">
                      <a:alpha val="43137"/>
                    </a:srgbClr>
                  </a:outerShdw>
                </a:effectLst>
              </a:rPr>
              <a:t>). </a:t>
            </a:r>
            <a:r>
              <a:rPr lang="ar-EG" sz="2600" b="1" dirty="0">
                <a:solidFill>
                  <a:srgbClr val="C00000"/>
                </a:solidFill>
                <a:effectLst>
                  <a:outerShdw blurRad="38100" dist="38100" dir="2700000" algn="tl">
                    <a:srgbClr val="000000">
                      <a:alpha val="43137"/>
                    </a:srgbClr>
                  </a:outerShdw>
                </a:effectLst>
              </a:rPr>
              <a:t>ويعرف بأنه التغير في الزوايا القائمة للعنصر المعرض لقوة قص في حدود المرونة للمادة. والعلاقة بين الإجهاد والإنفعال في هذه الحالة طبقا لقانون هوك يعبر عنها بالمعادلة </a:t>
            </a:r>
            <a:r>
              <a:rPr lang="ar-EG" sz="2600" b="1" dirty="0" smtClean="0">
                <a:solidFill>
                  <a:srgbClr val="C00000"/>
                </a:solidFill>
                <a:effectLst>
                  <a:outerShdw blurRad="38100" dist="38100" dir="2700000" algn="tl">
                    <a:srgbClr val="000000">
                      <a:alpha val="43137"/>
                    </a:srgbClr>
                  </a:outerShdw>
                </a:effectLst>
              </a:rPr>
              <a:t>التالية:</a:t>
            </a:r>
          </a:p>
          <a:p>
            <a:pPr algn="just">
              <a:lnSpc>
                <a:spcPct val="150000"/>
              </a:lnSpc>
            </a:pPr>
            <a:endParaRPr lang="en-US" sz="2600" b="1" dirty="0">
              <a:solidFill>
                <a:srgbClr val="C00000"/>
              </a:solidFill>
              <a:effectLst>
                <a:outerShdw blurRad="38100" dist="38100" dir="2700000" algn="tl">
                  <a:srgbClr val="000000">
                    <a:alpha val="43137"/>
                  </a:srgbClr>
                </a:outerShdw>
              </a:effectLst>
            </a:endParaRPr>
          </a:p>
        </p:txBody>
      </p:sp>
      <p:pic>
        <p:nvPicPr>
          <p:cNvPr id="4" name="Picture 3"/>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l="15000" t="8572" r="8484" b="8570"/>
          <a:stretch/>
        </p:blipFill>
        <p:spPr bwMode="auto">
          <a:xfrm>
            <a:off x="1482553" y="2724349"/>
            <a:ext cx="1361256" cy="70465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t="28767" r="12107" b="15068"/>
          <a:stretch/>
        </p:blipFill>
        <p:spPr bwMode="auto">
          <a:xfrm>
            <a:off x="1482552" y="5174878"/>
            <a:ext cx="1512896" cy="660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957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37517"/>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إجهاد القص وإنفعال القص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41" t="1369" r="639" b="3196"/>
          <a:stretch/>
        </p:blipFill>
        <p:spPr bwMode="auto">
          <a:xfrm>
            <a:off x="1907703" y="1340768"/>
            <a:ext cx="5328593" cy="417646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051720" y="5805264"/>
            <a:ext cx="5568007" cy="492443"/>
          </a:xfrm>
          <a:prstGeom prst="rect">
            <a:avLst/>
          </a:prstGeom>
        </p:spPr>
        <p:txBody>
          <a:bodyPr wrap="square">
            <a:spAutoFit/>
          </a:bodyPr>
          <a:lstStyle/>
          <a:p>
            <a:r>
              <a:rPr lang="en-US" sz="2000" dirty="0" smtClean="0">
                <a:solidFill>
                  <a:schemeClr val="accent5"/>
                </a:solidFill>
              </a:rPr>
              <a:t> </a:t>
            </a:r>
            <a:r>
              <a:rPr lang="ar-EG" sz="2600" b="1" dirty="0">
                <a:solidFill>
                  <a:srgbClr val="C00000"/>
                </a:solidFill>
                <a:effectLst>
                  <a:outerShdw blurRad="38100" dist="38100" dir="2700000" algn="tl">
                    <a:srgbClr val="000000">
                      <a:alpha val="43137"/>
                    </a:srgbClr>
                  </a:outerShdw>
                </a:effectLst>
              </a:rPr>
              <a:t>الوصل بالبرشمة  - </a:t>
            </a:r>
            <a:r>
              <a:rPr lang="en-US" sz="2600" b="1" dirty="0">
                <a:solidFill>
                  <a:srgbClr val="C00000"/>
                </a:solidFill>
                <a:effectLst>
                  <a:outerShdw blurRad="38100" dist="38100" dir="2700000" algn="tl">
                    <a:srgbClr val="000000">
                      <a:alpha val="43137"/>
                    </a:srgbClr>
                  </a:outerShdw>
                </a:effectLst>
              </a:rPr>
              <a:t> </a:t>
            </a:r>
            <a:r>
              <a:rPr lang="ar-EG" sz="2600" b="1" dirty="0">
                <a:solidFill>
                  <a:srgbClr val="C00000"/>
                </a:solidFill>
                <a:effectLst>
                  <a:outerShdw blurRad="38100" dist="38100" dir="2700000" algn="tl">
                    <a:srgbClr val="000000">
                      <a:alpha val="43137"/>
                    </a:srgbClr>
                  </a:outerShdw>
                </a:effectLst>
              </a:rPr>
              <a:t>تشكل القص  - </a:t>
            </a:r>
            <a:r>
              <a:rPr lang="en-US" sz="2600" b="1" dirty="0">
                <a:solidFill>
                  <a:srgbClr val="C00000"/>
                </a:solidFill>
                <a:effectLst>
                  <a:outerShdw blurRad="38100" dist="38100" dir="2700000" algn="tl">
                    <a:srgbClr val="000000">
                      <a:alpha val="43137"/>
                    </a:srgbClr>
                  </a:outerShdw>
                </a:effectLst>
              </a:rPr>
              <a:t> </a:t>
            </a:r>
            <a:r>
              <a:rPr lang="ar-EG" sz="2600" b="1" dirty="0">
                <a:solidFill>
                  <a:srgbClr val="C00000"/>
                </a:solidFill>
                <a:effectLst>
                  <a:outerShdw blurRad="38100" dist="38100" dir="2700000" algn="tl">
                    <a:srgbClr val="000000">
                      <a:alpha val="43137"/>
                    </a:srgbClr>
                  </a:outerShdw>
                </a:effectLst>
              </a:rPr>
              <a:t>إجهاد القص</a:t>
            </a:r>
          </a:p>
        </p:txBody>
      </p:sp>
    </p:spTree>
    <p:extLst>
      <p:ext uri="{BB962C8B-B14F-4D97-AF65-F5344CB8AC3E}">
        <p14:creationId xmlns:p14="http://schemas.microsoft.com/office/powerpoint/2010/main" val="365457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400" b="1" u="sng" dirty="0" smtClean="0">
                <a:solidFill>
                  <a:srgbClr val="C00000"/>
                </a:solidFill>
                <a:effectLst>
                  <a:outerShdw blurRad="38100" dist="38100" dir="2700000" algn="tl">
                    <a:srgbClr val="000000">
                      <a:alpha val="43137"/>
                    </a:srgbClr>
                  </a:outerShdw>
                </a:effectLst>
                <a:cs typeface="Simple Bold Jut Out" pitchFamily="2" charset="-78"/>
              </a:rPr>
              <a:t>عنصر معرض لقص صافي</a:t>
            </a:r>
            <a:endParaRPr lang="ar-EG" sz="36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2931" t="7578" r="2342" b="16310"/>
          <a:stretch/>
        </p:blipFill>
        <p:spPr bwMode="auto">
          <a:xfrm>
            <a:off x="2195736" y="1268761"/>
            <a:ext cx="5616624"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516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6101" y="515661"/>
            <a:ext cx="7704856" cy="5724644"/>
          </a:xfrm>
          <a:prstGeom prst="rect">
            <a:avLst/>
          </a:prstGeom>
        </p:spPr>
        <p:txBody>
          <a:bodyPr wrap="square">
            <a:spAutoFit/>
          </a:bodyPr>
          <a:lstStyle/>
          <a:p>
            <a:pPr algn="just">
              <a:lnSpc>
                <a:spcPct val="150000"/>
              </a:lnSpc>
            </a:pPr>
            <a:r>
              <a:rPr lang="ar-EG" sz="3600" b="1" dirty="0">
                <a:solidFill>
                  <a:srgbClr val="C00000"/>
                </a:solidFill>
                <a:effectLst>
                  <a:outerShdw blurRad="38100" dist="38100" dir="2700000" algn="tl">
                    <a:srgbClr val="000000">
                      <a:alpha val="43137"/>
                    </a:srgbClr>
                  </a:outerShdw>
                </a:effectLst>
                <a:cs typeface="Simple Bold Jut Out" pitchFamily="2" charset="-78"/>
              </a:rPr>
              <a:t>العلاقة بين معامل المرونة والصلادة ونسبة </a:t>
            </a:r>
            <a:r>
              <a:rPr lang="ar-EG" sz="3600" b="1" dirty="0" smtClean="0">
                <a:solidFill>
                  <a:srgbClr val="C00000"/>
                </a:solidFill>
                <a:effectLst>
                  <a:outerShdw blurRad="38100" dist="38100" dir="2700000" algn="tl">
                    <a:srgbClr val="000000">
                      <a:alpha val="43137"/>
                    </a:srgbClr>
                  </a:outerShdw>
                </a:effectLst>
                <a:cs typeface="Simple Bold Jut Out" pitchFamily="2" charset="-78"/>
              </a:rPr>
              <a:t>بواسون:</a:t>
            </a:r>
            <a:endParaRPr lang="ar-EG" sz="3200" b="1" dirty="0" smtClean="0">
              <a:solidFill>
                <a:srgbClr val="C00000"/>
              </a:solidFill>
              <a:effectLst>
                <a:outerShdw blurRad="38100" dist="38100" dir="2700000" algn="tl">
                  <a:srgbClr val="000000">
                    <a:alpha val="43137"/>
                  </a:srgbClr>
                </a:outerShdw>
              </a:effectLst>
            </a:endParaRPr>
          </a:p>
          <a:p>
            <a:pPr algn="just">
              <a:lnSpc>
                <a:spcPct val="150000"/>
              </a:lnSpc>
            </a:pPr>
            <a:endParaRPr lang="ar-EG" sz="2600" b="1" dirty="0" smtClean="0">
              <a:solidFill>
                <a:srgbClr val="C00000"/>
              </a:solidFill>
              <a:effectLst>
                <a:outerShdw blurRad="38100" dist="38100" dir="2700000" algn="tl">
                  <a:srgbClr val="000000">
                    <a:alpha val="43137"/>
                  </a:srgbClr>
                </a:outerShdw>
              </a:effectLst>
            </a:endParaRPr>
          </a:p>
          <a:p>
            <a:pPr algn="just">
              <a:lnSpc>
                <a:spcPct val="150000"/>
              </a:lnSpc>
            </a:pPr>
            <a:endParaRPr lang="ar-EG" sz="26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معادلة حساب </a:t>
            </a:r>
            <a:r>
              <a:rPr lang="ar-EG" sz="2600" b="1" dirty="0">
                <a:solidFill>
                  <a:srgbClr val="C00000"/>
                </a:solidFill>
                <a:effectLst>
                  <a:outerShdw blurRad="38100" dist="38100" dir="2700000" algn="tl">
                    <a:srgbClr val="000000">
                      <a:alpha val="43137"/>
                    </a:srgbClr>
                  </a:outerShdw>
                </a:effectLst>
              </a:rPr>
              <a:t>إجهاد القص </a:t>
            </a:r>
            <a:r>
              <a:rPr lang="ar-EG" sz="2600" b="1" dirty="0" smtClean="0">
                <a:solidFill>
                  <a:srgbClr val="C00000"/>
                </a:solidFill>
                <a:effectLst>
                  <a:outerShdw blurRad="38100" dist="38100" dir="2700000" algn="tl">
                    <a:srgbClr val="000000">
                      <a:alpha val="43137"/>
                    </a:srgbClr>
                  </a:outerShdw>
                </a:effectLst>
              </a:rPr>
              <a:t>المسموحة:</a:t>
            </a:r>
          </a:p>
          <a:p>
            <a:pPr algn="just">
              <a:lnSpc>
                <a:spcPct val="150000"/>
              </a:lnSpc>
            </a:pPr>
            <a:endParaRPr lang="ar-EG" sz="26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 </a:t>
            </a: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العلاقة بين إجهاد القص المسوح عند نقطة الخضوع وإجهاد الشد عند نفس النقطة طبقا لنظرية إجهادات القص الرئيسية:</a:t>
            </a:r>
          </a:p>
          <a:p>
            <a:pPr algn="just">
              <a:lnSpc>
                <a:spcPct val="150000"/>
              </a:lnSpc>
            </a:pPr>
            <a:endParaRPr lang="en-US" sz="2600" b="1" dirty="0">
              <a:solidFill>
                <a:srgbClr val="C00000"/>
              </a:solidFill>
              <a:effectLst>
                <a:outerShdw blurRad="38100" dist="38100" dir="2700000" algn="tl">
                  <a:srgbClr val="000000">
                    <a:alpha val="43137"/>
                  </a:srgbClr>
                </a:outerShdw>
              </a:effectLst>
            </a:endParaRPr>
          </a:p>
        </p:txBody>
      </p:sp>
      <p:pic>
        <p:nvPicPr>
          <p:cNvPr id="4" name="Picture 3"/>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t="17019" r="8098"/>
          <a:stretch/>
        </p:blipFill>
        <p:spPr bwMode="auto">
          <a:xfrm>
            <a:off x="3779910" y="1599137"/>
            <a:ext cx="2304255" cy="792089"/>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826402" y="3212976"/>
            <a:ext cx="2304255" cy="1296144"/>
          </a:xfrm>
          <a:prstGeom prst="rect">
            <a:avLst/>
          </a:prstGeom>
        </p:spPr>
      </p:pic>
      <p:pic>
        <p:nvPicPr>
          <p:cNvPr id="4099" name="Picture 3"/>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65829" y="5690002"/>
            <a:ext cx="2822395" cy="550304"/>
          </a:xfrm>
          <a:prstGeom prst="rect">
            <a:avLst/>
          </a:prstGeom>
          <a:noFill/>
          <a:ln>
            <a:noFill/>
          </a:ln>
          <a:effectLst/>
        </p:spPr>
      </p:pic>
    </p:spTree>
    <p:extLst>
      <p:ext uri="{BB962C8B-B14F-4D97-AF65-F5344CB8AC3E}">
        <p14:creationId xmlns:p14="http://schemas.microsoft.com/office/powerpoint/2010/main" val="157003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الإجهادات الناتجة عن عزم الإنحناء</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737" t="6087" r="1014"/>
          <a:stretch/>
        </p:blipFill>
        <p:spPr bwMode="auto">
          <a:xfrm>
            <a:off x="1259632" y="1196752"/>
            <a:ext cx="7560840" cy="417646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l="6363" t="20543" r="5909" b="7998"/>
          <a:stretch/>
        </p:blipFill>
        <p:spPr bwMode="auto">
          <a:xfrm>
            <a:off x="3275856" y="5475264"/>
            <a:ext cx="2592288" cy="927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647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عزم القصور </a:t>
            </a: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الذاتي </a:t>
            </a:r>
            <a:r>
              <a:rPr lang="en-US" sz="2400" b="1" u="sng" dirty="0" smtClean="0">
                <a:solidFill>
                  <a:srgbClr val="C00000"/>
                </a:solidFill>
                <a:effectLst>
                  <a:outerShdw blurRad="38100" dist="38100" dir="2700000" algn="tl">
                    <a:srgbClr val="000000">
                      <a:alpha val="43137"/>
                    </a:srgbClr>
                  </a:outerShdw>
                </a:effectLst>
                <a:cs typeface="Simple Bold Jut Out" pitchFamily="2" charset="-78"/>
              </a:rPr>
              <a:t>Moment of Inertia</a:t>
            </a:r>
            <a:r>
              <a:rPr lang="ar-EG" sz="2400" b="1" u="sng" dirty="0" smtClean="0">
                <a:solidFill>
                  <a:srgbClr val="C00000"/>
                </a:solidFill>
                <a:effectLst>
                  <a:outerShdw blurRad="38100" dist="38100" dir="2700000" algn="tl">
                    <a:srgbClr val="000000">
                      <a:alpha val="43137"/>
                    </a:srgbClr>
                  </a:outerShdw>
                </a:effectLst>
                <a:cs typeface="Simple Bold Jut Out" pitchFamily="2" charset="-78"/>
              </a:rPr>
              <a:t>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1259632" y="1124744"/>
                <a:ext cx="7704856" cy="5512535"/>
              </a:xfrm>
              <a:prstGeom prst="rect">
                <a:avLst/>
              </a:prstGeom>
            </p:spPr>
            <p:txBody>
              <a:bodyPr wrap="square">
                <a:spAutoFit/>
              </a:bodyPr>
              <a:lstStyle/>
              <a:p>
                <a:pPr algn="just">
                  <a:lnSpc>
                    <a:spcPct val="150000"/>
                  </a:lnSpc>
                </a:pPr>
                <a:r>
                  <a:rPr lang="ar-EG" sz="2600" b="1" dirty="0" smtClean="0">
                    <a:solidFill>
                      <a:srgbClr val="C00000"/>
                    </a:solidFill>
                    <a:effectLst>
                      <a:outerShdw blurRad="38100" dist="38100" dir="2700000" algn="tl">
                        <a:srgbClr val="000000">
                          <a:alpha val="43137"/>
                        </a:srgbClr>
                      </a:outerShdw>
                    </a:effectLst>
                  </a:rPr>
                  <a:t>	القطاع المستطيل </a:t>
                </a: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	القطاع </a:t>
                </a:r>
                <a:r>
                  <a:rPr lang="ar-EG" sz="2600" b="1" dirty="0">
                    <a:solidFill>
                      <a:srgbClr val="C00000"/>
                    </a:solidFill>
                    <a:effectLst>
                      <a:outerShdw blurRad="38100" dist="38100" dir="2700000" algn="tl">
                        <a:srgbClr val="000000">
                          <a:alpha val="43137"/>
                        </a:srgbClr>
                      </a:outerShdw>
                    </a:effectLst>
                  </a:rPr>
                  <a:t>الدائري	</a:t>
                </a:r>
                <a:endParaRPr lang="ar-EG" sz="2600" b="1" dirty="0" smtClean="0">
                  <a:solidFill>
                    <a:srgbClr val="C00000"/>
                  </a:solidFill>
                  <a:effectLst>
                    <a:outerShdw blurRad="38100" dist="38100" dir="2700000" algn="tl">
                      <a:srgbClr val="000000">
                        <a:alpha val="43137"/>
                      </a:srgbClr>
                    </a:outerShdw>
                  </a:effectLst>
                </a:endParaRPr>
              </a:p>
              <a:p>
                <a:pPr algn="just">
                  <a:lnSpc>
                    <a:spcPct val="150000"/>
                  </a:lnSpc>
                </a:pPr>
                <a:endParaRPr lang="ar-EG" sz="2600" b="1" dirty="0">
                  <a:solidFill>
                    <a:srgbClr val="C00000"/>
                  </a:solidFill>
                  <a:effectLst>
                    <a:outerShdw blurRad="38100" dist="38100" dir="2700000" algn="tl">
                      <a:srgbClr val="000000">
                        <a:alpha val="43137"/>
                      </a:srgbClr>
                    </a:outerShdw>
                  </a:effectLst>
                </a:endParaRP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	القطاعات </a:t>
                </a:r>
                <a:r>
                  <a:rPr lang="ar-EG" sz="2600" b="1" dirty="0">
                    <a:solidFill>
                      <a:srgbClr val="C00000"/>
                    </a:solidFill>
                    <a:effectLst>
                      <a:outerShdw blurRad="38100" dist="38100" dir="2700000" algn="tl">
                        <a:srgbClr val="000000">
                          <a:alpha val="43137"/>
                        </a:srgbClr>
                      </a:outerShdw>
                    </a:effectLst>
                  </a:rPr>
                  <a:t>الغير </a:t>
                </a:r>
                <a:r>
                  <a:rPr lang="ar-EG" sz="2600" b="1" dirty="0" smtClean="0">
                    <a:solidFill>
                      <a:srgbClr val="C00000"/>
                    </a:solidFill>
                    <a:effectLst>
                      <a:outerShdw blurRad="38100" dist="38100" dir="2700000" algn="tl">
                        <a:srgbClr val="000000">
                          <a:alpha val="43137"/>
                        </a:srgbClr>
                      </a:outerShdw>
                    </a:effectLst>
                  </a:rPr>
                  <a:t>منتظمة</a:t>
                </a:r>
                <a:r>
                  <a:rPr lang="ar-EG" sz="3200" b="1" dirty="0" smtClean="0">
                    <a:solidFill>
                      <a:schemeClr val="accent5"/>
                    </a:solidFill>
                    <a:effectLst>
                      <a:outerShdw blurRad="38100" dist="38100" dir="2700000" algn="tl">
                        <a:srgbClr val="000000">
                          <a:alpha val="43137"/>
                        </a:srgbClr>
                      </a:outerShdw>
                    </a:effectLst>
                  </a:rPr>
                  <a:t>	</a:t>
                </a:r>
                <a14:m>
                  <m:oMath xmlns:m="http://schemas.openxmlformats.org/officeDocument/2006/math">
                    <m:sSub>
                      <m:sSubPr>
                        <m:ctrlPr>
                          <a:rPr lang="en-US" sz="3600" b="1" i="1">
                            <a:solidFill>
                              <a:schemeClr val="accent5"/>
                            </a:solidFill>
                            <a:latin typeface="Cambria Math"/>
                            <a:ea typeface="Times New Roman"/>
                            <a:cs typeface="Sakkal Majalla"/>
                          </a:rPr>
                        </m:ctrlPr>
                      </m:sSubPr>
                      <m:e>
                        <m:r>
                          <a:rPr lang="en-US" sz="3600" b="1" i="1">
                            <a:solidFill>
                              <a:schemeClr val="accent5"/>
                            </a:solidFill>
                            <a:effectLst/>
                            <a:latin typeface="Cambria Math"/>
                            <a:ea typeface="Times New Roman"/>
                            <a:cs typeface="Sakkal Majalla"/>
                          </a:rPr>
                          <m:t>𝑰</m:t>
                        </m:r>
                      </m:e>
                      <m:sub>
                        <m:r>
                          <a:rPr lang="en-US" sz="3600" b="1" i="1">
                            <a:solidFill>
                              <a:schemeClr val="accent5"/>
                            </a:solidFill>
                            <a:effectLst/>
                            <a:latin typeface="Cambria Math"/>
                            <a:ea typeface="Times New Roman"/>
                            <a:cs typeface="Sakkal Majalla"/>
                          </a:rPr>
                          <m:t>𝒙𝒈</m:t>
                        </m:r>
                        <m:r>
                          <a:rPr lang="en-US" sz="3600" b="1" i="1">
                            <a:solidFill>
                              <a:schemeClr val="accent5"/>
                            </a:solidFill>
                            <a:effectLst/>
                            <a:latin typeface="Cambria Math"/>
                            <a:ea typeface="Times New Roman"/>
                            <a:cs typeface="Sakkal Majalla"/>
                          </a:rPr>
                          <m:t>=</m:t>
                        </m:r>
                        <m:nary>
                          <m:naryPr>
                            <m:limLoc m:val="undOvr"/>
                            <m:subHide m:val="on"/>
                            <m:supHide m:val="on"/>
                            <m:ctrlPr>
                              <a:rPr lang="en-US" sz="3600" b="1" i="1">
                                <a:solidFill>
                                  <a:schemeClr val="accent5"/>
                                </a:solidFill>
                                <a:effectLst/>
                                <a:latin typeface="Cambria Math"/>
                                <a:ea typeface="Times New Roman"/>
                                <a:cs typeface="Sakkal Majalla"/>
                              </a:rPr>
                            </m:ctrlPr>
                          </m:naryPr>
                          <m:sub/>
                          <m:sup/>
                          <m:e>
                            <m:sSup>
                              <m:sSupPr>
                                <m:ctrlPr>
                                  <a:rPr lang="en-US" sz="3600" b="1" i="1">
                                    <a:solidFill>
                                      <a:schemeClr val="accent5"/>
                                    </a:solidFill>
                                    <a:effectLst/>
                                    <a:latin typeface="Cambria Math"/>
                                    <a:ea typeface="Times New Roman"/>
                                    <a:cs typeface="Sakkal Majalla"/>
                                  </a:rPr>
                                </m:ctrlPr>
                              </m:sSupPr>
                              <m:e>
                                <m:r>
                                  <a:rPr lang="en-US" sz="3600" b="1" i="1">
                                    <a:solidFill>
                                      <a:schemeClr val="accent5"/>
                                    </a:solidFill>
                                    <a:effectLst/>
                                    <a:latin typeface="Cambria Math"/>
                                    <a:ea typeface="Times New Roman"/>
                                    <a:cs typeface="Sakkal Majalla"/>
                                  </a:rPr>
                                  <m:t>𝒚</m:t>
                                </m:r>
                              </m:e>
                              <m:sup>
                                <m:r>
                                  <a:rPr lang="en-US" sz="3600" b="1" i="1">
                                    <a:solidFill>
                                      <a:schemeClr val="accent5"/>
                                    </a:solidFill>
                                    <a:effectLst/>
                                    <a:latin typeface="Cambria Math"/>
                                    <a:ea typeface="Times New Roman"/>
                                    <a:cs typeface="Sakkal Majalla"/>
                                  </a:rPr>
                                  <m:t>𝟐</m:t>
                                </m:r>
                              </m:sup>
                            </m:sSup>
                            <m:r>
                              <a:rPr lang="en-US" sz="3600" b="1" i="1">
                                <a:solidFill>
                                  <a:schemeClr val="accent5"/>
                                </a:solidFill>
                                <a:effectLst/>
                                <a:latin typeface="Cambria Math"/>
                                <a:ea typeface="Times New Roman"/>
                                <a:cs typeface="Sakkal Majalla"/>
                              </a:rPr>
                              <m:t>𝑨</m:t>
                            </m:r>
                          </m:e>
                        </m:nary>
                      </m:sub>
                    </m:sSub>
                  </m:oMath>
                </a14:m>
                <a:endParaRPr lang="en-US" sz="3600" b="1" dirty="0">
                  <a:solidFill>
                    <a:schemeClr val="accent5"/>
                  </a:solidFill>
                  <a:effectLst/>
                  <a:latin typeface="Calibri"/>
                  <a:ea typeface="Calibri"/>
                  <a:cs typeface="Arial"/>
                </a:endParaRP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	وطبقا لنظرية </a:t>
                </a:r>
                <a:r>
                  <a:rPr lang="ar-EG" sz="2600" b="1" dirty="0">
                    <a:solidFill>
                      <a:srgbClr val="C00000"/>
                    </a:solidFill>
                    <a:effectLst>
                      <a:outerShdw blurRad="38100" dist="38100" dir="2700000" algn="tl">
                        <a:srgbClr val="000000">
                          <a:alpha val="43137"/>
                        </a:srgbClr>
                      </a:outerShdw>
                    </a:effectLst>
                  </a:rPr>
                  <a:t>توازي المحاور </a:t>
                </a:r>
                <a:endParaRPr lang="ar-EG" sz="26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600" b="1" dirty="0" smtClean="0">
                    <a:solidFill>
                      <a:srgbClr val="C00000"/>
                    </a:solidFill>
                    <a:effectLst>
                      <a:outerShdw blurRad="38100" dist="38100" dir="2700000" algn="tl">
                        <a:srgbClr val="000000">
                          <a:alpha val="43137"/>
                        </a:srgbClr>
                      </a:outerShdw>
                    </a:effectLst>
                  </a:rPr>
                  <a:t>	فإن عزم </a:t>
                </a:r>
                <a:r>
                  <a:rPr lang="ar-EG" sz="2600" b="1" dirty="0">
                    <a:solidFill>
                      <a:srgbClr val="C00000"/>
                    </a:solidFill>
                    <a:effectLst>
                      <a:outerShdw blurRad="38100" dist="38100" dir="2700000" algn="tl">
                        <a:srgbClr val="000000">
                          <a:alpha val="43137"/>
                        </a:srgbClr>
                      </a:outerShdw>
                    </a:effectLst>
                  </a:rPr>
                  <a:t>القصور الذاتي يحسب كما يلي</a:t>
                </a:r>
                <a:r>
                  <a:rPr lang="ar-EG" sz="2600" b="1" dirty="0" smtClean="0">
                    <a:solidFill>
                      <a:srgbClr val="C00000"/>
                    </a:solidFill>
                    <a:effectLst>
                      <a:outerShdw blurRad="38100" dist="38100" dir="2700000" algn="tl">
                        <a:srgbClr val="000000">
                          <a:alpha val="43137"/>
                        </a:srgbClr>
                      </a:outerShdw>
                    </a:effectLst>
                  </a:rPr>
                  <a:t>:</a:t>
                </a:r>
              </a:p>
              <a:p>
                <a:pPr marL="1343025" lvl="2" algn="just">
                  <a:lnSpc>
                    <a:spcPct val="115000"/>
                  </a:lnSpc>
                </a:pPr>
                <a14:m>
                  <m:oMathPara xmlns:m="http://schemas.openxmlformats.org/officeDocument/2006/math">
                    <m:oMathParaPr>
                      <m:jc m:val="right"/>
                    </m:oMathParaPr>
                    <m:oMath xmlns:m="http://schemas.openxmlformats.org/officeDocument/2006/math">
                      <m:sSub>
                        <m:sSubPr>
                          <m:ctrlPr>
                            <a:rPr lang="en-US" sz="3600" b="1" i="1" smtClean="0">
                              <a:solidFill>
                                <a:schemeClr val="accent5"/>
                              </a:solidFill>
                              <a:latin typeface="Cambria Math"/>
                              <a:ea typeface="Times New Roman"/>
                              <a:cs typeface="Sakkal Majalla"/>
                            </a:rPr>
                          </m:ctrlPr>
                        </m:sSubPr>
                        <m:e>
                          <m:r>
                            <a:rPr lang="en-US" sz="3600" b="1" i="1">
                              <a:solidFill>
                                <a:schemeClr val="accent5"/>
                              </a:solidFill>
                              <a:effectLst/>
                              <a:latin typeface="Cambria Math"/>
                              <a:ea typeface="Times New Roman"/>
                              <a:cs typeface="Sakkal Majalla"/>
                            </a:rPr>
                            <m:t>𝑰</m:t>
                          </m:r>
                        </m:e>
                        <m:sub>
                          <m:r>
                            <a:rPr lang="en-US" sz="3600" b="1" i="1">
                              <a:solidFill>
                                <a:schemeClr val="accent5"/>
                              </a:solidFill>
                              <a:effectLst/>
                              <a:latin typeface="Cambria Math"/>
                              <a:ea typeface="Times New Roman"/>
                              <a:cs typeface="Sakkal Majalla"/>
                            </a:rPr>
                            <m:t>𝒙</m:t>
                          </m:r>
                          <m:r>
                            <a:rPr lang="en-US" sz="3600" b="1" i="1">
                              <a:solidFill>
                                <a:schemeClr val="accent5"/>
                              </a:solidFill>
                              <a:effectLst/>
                              <a:latin typeface="Cambria Math"/>
                              <a:ea typeface="Times New Roman"/>
                              <a:cs typeface="Sakkal Majalla"/>
                            </a:rPr>
                            <m:t>𝟏</m:t>
                          </m:r>
                        </m:sub>
                      </m:sSub>
                      <m:r>
                        <a:rPr lang="en-US" sz="3600" b="1" i="1">
                          <a:solidFill>
                            <a:schemeClr val="accent5"/>
                          </a:solidFill>
                          <a:effectLst/>
                          <a:latin typeface="Cambria Math"/>
                          <a:ea typeface="Times New Roman"/>
                          <a:cs typeface="Sakkal Majalla"/>
                        </a:rPr>
                        <m:t>=</m:t>
                      </m:r>
                      <m:sSub>
                        <m:sSubPr>
                          <m:ctrlPr>
                            <a:rPr lang="en-US" sz="3600" b="1" i="1">
                              <a:solidFill>
                                <a:schemeClr val="accent5"/>
                              </a:solidFill>
                              <a:effectLst/>
                              <a:latin typeface="Cambria Math"/>
                              <a:ea typeface="Times New Roman"/>
                              <a:cs typeface="Sakkal Majalla"/>
                            </a:rPr>
                          </m:ctrlPr>
                        </m:sSubPr>
                        <m:e>
                          <m:r>
                            <a:rPr lang="en-US" sz="3600" b="1" i="1">
                              <a:solidFill>
                                <a:schemeClr val="accent5"/>
                              </a:solidFill>
                              <a:effectLst/>
                              <a:latin typeface="Cambria Math"/>
                              <a:ea typeface="Times New Roman"/>
                              <a:cs typeface="Sakkal Majalla"/>
                            </a:rPr>
                            <m:t>𝑰</m:t>
                          </m:r>
                        </m:e>
                        <m:sub>
                          <m:r>
                            <a:rPr lang="en-US" sz="3600" b="1" i="1">
                              <a:solidFill>
                                <a:schemeClr val="accent5"/>
                              </a:solidFill>
                              <a:effectLst/>
                              <a:latin typeface="Cambria Math"/>
                              <a:ea typeface="Times New Roman"/>
                              <a:cs typeface="Sakkal Majalla"/>
                            </a:rPr>
                            <m:t>𝒙𝒈</m:t>
                          </m:r>
                        </m:sub>
                      </m:sSub>
                      <m:r>
                        <a:rPr lang="en-US" sz="3600" b="1" i="1">
                          <a:solidFill>
                            <a:schemeClr val="accent5"/>
                          </a:solidFill>
                          <a:effectLst/>
                          <a:latin typeface="Cambria Math"/>
                          <a:ea typeface="Times New Roman"/>
                          <a:cs typeface="Sakkal Majalla"/>
                        </a:rPr>
                        <m:t>+</m:t>
                      </m:r>
                      <m:r>
                        <a:rPr lang="en-US" sz="3600" b="1" i="1">
                          <a:solidFill>
                            <a:schemeClr val="accent5"/>
                          </a:solidFill>
                          <a:effectLst/>
                          <a:latin typeface="Cambria Math"/>
                          <a:ea typeface="Times New Roman"/>
                          <a:cs typeface="Sakkal Majalla"/>
                        </a:rPr>
                        <m:t>𝑨</m:t>
                      </m:r>
                      <m:sSubSup>
                        <m:sSubSupPr>
                          <m:ctrlPr>
                            <a:rPr lang="en-US" sz="3600" b="1" i="1">
                              <a:solidFill>
                                <a:schemeClr val="accent5"/>
                              </a:solidFill>
                              <a:effectLst/>
                              <a:latin typeface="Cambria Math"/>
                              <a:ea typeface="Times New Roman"/>
                              <a:cs typeface="Sakkal Majalla"/>
                            </a:rPr>
                          </m:ctrlPr>
                        </m:sSubSupPr>
                        <m:e>
                          <m:r>
                            <a:rPr lang="en-US" sz="3600" b="1" i="1">
                              <a:solidFill>
                                <a:schemeClr val="accent5"/>
                              </a:solidFill>
                              <a:effectLst/>
                              <a:latin typeface="Cambria Math"/>
                              <a:ea typeface="Times New Roman"/>
                              <a:cs typeface="Sakkal Majalla"/>
                            </a:rPr>
                            <m:t>𝒚</m:t>
                          </m:r>
                        </m:e>
                        <m:sub>
                          <m:r>
                            <a:rPr lang="en-US" sz="3600" b="1" i="1">
                              <a:solidFill>
                                <a:schemeClr val="accent5"/>
                              </a:solidFill>
                              <a:effectLst/>
                              <a:latin typeface="Cambria Math"/>
                              <a:ea typeface="Times New Roman"/>
                              <a:cs typeface="Sakkal Majalla"/>
                            </a:rPr>
                            <m:t>𝟏</m:t>
                          </m:r>
                        </m:sub>
                        <m:sup>
                          <m:r>
                            <a:rPr lang="en-US" sz="3600" b="1" i="1">
                              <a:solidFill>
                                <a:schemeClr val="accent5"/>
                              </a:solidFill>
                              <a:effectLst/>
                              <a:latin typeface="Cambria Math"/>
                              <a:ea typeface="Times New Roman"/>
                              <a:cs typeface="Sakkal Majalla"/>
                            </a:rPr>
                            <m:t>𝟐</m:t>
                          </m:r>
                        </m:sup>
                      </m:sSubSup>
                    </m:oMath>
                  </m:oMathPara>
                </a14:m>
                <a:endParaRPr lang="en-US" sz="3600" b="1" dirty="0">
                  <a:solidFill>
                    <a:schemeClr val="accent5"/>
                  </a:solidFill>
                  <a:effectLst/>
                  <a:latin typeface="Calibri"/>
                  <a:ea typeface="Times New Roman"/>
                  <a:cs typeface="Sakkal Majalla"/>
                </a:endParaRPr>
              </a:p>
              <a:p>
                <a:pPr algn="just">
                  <a:lnSpc>
                    <a:spcPct val="150000"/>
                  </a:lnSpc>
                </a:pPr>
                <a:endPar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59632" y="1124744"/>
                <a:ext cx="7704856" cy="5512535"/>
              </a:xfrm>
              <a:prstGeom prst="rect">
                <a:avLst/>
              </a:prstGeom>
              <a:blipFill rotWithShape="1">
                <a:blip r:embed="rId2"/>
                <a:stretch>
                  <a:fillRect/>
                </a:stretch>
              </a:blipFill>
            </p:spPr>
            <p:txBody>
              <a:bodyPr/>
              <a:lstStyle/>
              <a:p>
                <a:r>
                  <a:rPr lang="ar-EG">
                    <a:noFill/>
                  </a:rPr>
                  <a:t> </a:t>
                </a:r>
              </a:p>
            </p:txBody>
          </p:sp>
        </mc:Fallback>
      </mc:AlternateContent>
      <p:pic>
        <p:nvPicPr>
          <p:cNvPr id="5122"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4225" y="1330098"/>
            <a:ext cx="178783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403392"/>
            <a:ext cx="2232248" cy="102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0807" t="5757" r="2536" b="3761"/>
          <a:stretch/>
        </p:blipFill>
        <p:spPr bwMode="auto">
          <a:xfrm>
            <a:off x="1259632" y="3717032"/>
            <a:ext cx="2376264" cy="2592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2076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الإجهادات الناتجة عن عزم الإلتواء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rcRect l="7725" t="1926" r="2513"/>
          <a:stretch/>
        </p:blipFill>
        <p:spPr bwMode="auto">
          <a:xfrm>
            <a:off x="1475656" y="1350776"/>
            <a:ext cx="4536504" cy="495854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p:cNvSpPr/>
              <p:nvPr/>
            </p:nvSpPr>
            <p:spPr>
              <a:xfrm>
                <a:off x="5792748" y="1844824"/>
                <a:ext cx="2194640" cy="1237839"/>
              </a:xfrm>
              <a:prstGeom prst="rect">
                <a:avLst/>
              </a:prstGeom>
            </p:spPr>
            <p:txBody>
              <a:bodyPr wrap="none">
                <a:spAutoFit/>
              </a:bodyPr>
              <a:lstStyle/>
              <a:p>
                <a:pPr marL="431800">
                  <a:lnSpc>
                    <a:spcPct val="115000"/>
                  </a:lnSpc>
                  <a:tabLst>
                    <a:tab pos="2190115" algn="l"/>
                  </a:tabLst>
                </a:pPr>
                <a14:m>
                  <m:oMathPara xmlns:m="http://schemas.openxmlformats.org/officeDocument/2006/math">
                    <m:oMathParaPr>
                      <m:jc m:val="centerGroup"/>
                    </m:oMathParaPr>
                    <m:oMath xmlns:m="http://schemas.openxmlformats.org/officeDocument/2006/math">
                      <m:r>
                        <a:rPr lang="ar-EG" sz="3200" b="1" i="1" smtClean="0">
                          <a:solidFill>
                            <a:schemeClr val="accent5"/>
                          </a:solidFill>
                          <a:effectLst/>
                          <a:latin typeface="Cambria Math"/>
                          <a:ea typeface="Times New Roman"/>
                          <a:cs typeface="Cambria Math"/>
                        </a:rPr>
                        <m:t>𝝉</m:t>
                      </m:r>
                      <m:r>
                        <a:rPr lang="en-US" sz="3200" b="1">
                          <a:solidFill>
                            <a:schemeClr val="accent5"/>
                          </a:solidFill>
                          <a:effectLst/>
                          <a:latin typeface="Cambria Math"/>
                          <a:ea typeface="Times New Roman"/>
                          <a:cs typeface="Sakkal Majalla"/>
                        </a:rPr>
                        <m:t>=</m:t>
                      </m:r>
                      <m:f>
                        <m:fPr>
                          <m:ctrlPr>
                            <a:rPr lang="en-US" sz="3200" b="1" i="1">
                              <a:solidFill>
                                <a:schemeClr val="accent5"/>
                              </a:solidFill>
                              <a:effectLst/>
                              <a:latin typeface="Cambria Math"/>
                              <a:ea typeface="Times New Roman"/>
                              <a:cs typeface="Sakkal Majalla"/>
                            </a:rPr>
                          </m:ctrlPr>
                        </m:fPr>
                        <m:num>
                          <m:sSub>
                            <m:sSubPr>
                              <m:ctrlPr>
                                <a:rPr lang="en-US" sz="3200" b="1" i="1">
                                  <a:solidFill>
                                    <a:schemeClr val="accent5"/>
                                  </a:solidFill>
                                  <a:effectLst/>
                                  <a:latin typeface="Cambria Math"/>
                                  <a:ea typeface="Times New Roman"/>
                                  <a:cs typeface="Sakkal Majalla"/>
                                </a:rPr>
                              </m:ctrlPr>
                            </m:sSubPr>
                            <m:e>
                              <m:r>
                                <a:rPr lang="en-US" sz="3200" b="1" i="1">
                                  <a:solidFill>
                                    <a:schemeClr val="accent5"/>
                                  </a:solidFill>
                                  <a:effectLst/>
                                  <a:latin typeface="Cambria Math"/>
                                  <a:ea typeface="Times New Roman"/>
                                  <a:cs typeface="Sakkal Majalla"/>
                                </a:rPr>
                                <m:t>𝑴</m:t>
                              </m:r>
                            </m:e>
                            <m:sub>
                              <m:r>
                                <a:rPr lang="en-US" sz="3200" b="1" i="1">
                                  <a:solidFill>
                                    <a:schemeClr val="accent5"/>
                                  </a:solidFill>
                                  <a:effectLst/>
                                  <a:latin typeface="Cambria Math"/>
                                  <a:ea typeface="Times New Roman"/>
                                  <a:cs typeface="Sakkal Majalla"/>
                                </a:rPr>
                                <m:t>𝒕</m:t>
                              </m:r>
                            </m:sub>
                          </m:sSub>
                          <m:r>
                            <a:rPr lang="en-US" sz="3200" b="1" i="1">
                              <a:solidFill>
                                <a:schemeClr val="accent5"/>
                              </a:solidFill>
                              <a:effectLst/>
                              <a:latin typeface="Cambria Math"/>
                              <a:ea typeface="Times New Roman"/>
                              <a:cs typeface="Sakkal Majalla"/>
                            </a:rPr>
                            <m:t>𝒓</m:t>
                          </m:r>
                        </m:num>
                        <m:den>
                          <m:r>
                            <a:rPr lang="en-US" sz="3200" b="1" i="1">
                              <a:solidFill>
                                <a:schemeClr val="accent5"/>
                              </a:solidFill>
                              <a:effectLst/>
                              <a:latin typeface="Cambria Math"/>
                              <a:ea typeface="Times New Roman"/>
                              <a:cs typeface="Sakkal Majalla"/>
                            </a:rPr>
                            <m:t>𝑱</m:t>
                          </m:r>
                        </m:den>
                      </m:f>
                    </m:oMath>
                  </m:oMathPara>
                </a14:m>
                <a:endParaRPr lang="en-US" sz="2000" b="1" dirty="0">
                  <a:solidFill>
                    <a:schemeClr val="accent5"/>
                  </a:solidFill>
                  <a:effectLst/>
                  <a:latin typeface="Calibri"/>
                  <a:ea typeface="Calibri"/>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5792748" y="1844824"/>
                <a:ext cx="2194640" cy="1237839"/>
              </a:xfrm>
              <a:prstGeom prst="rect">
                <a:avLst/>
              </a:prstGeom>
              <a:blipFill rotWithShape="1">
                <a:blip r:embed="rId4"/>
                <a:stretch>
                  <a:fillRect/>
                </a:stretch>
              </a:blipFill>
            </p:spPr>
            <p:txBody>
              <a:bodyPr/>
              <a:lstStyle/>
              <a:p>
                <a:r>
                  <a:rPr lang="ar-EG">
                    <a:noFill/>
                  </a:rPr>
                  <a:t> </a:t>
                </a:r>
              </a:p>
            </p:txBody>
          </p:sp>
        </mc:Fallback>
      </mc:AlternateContent>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9" name="Rectangle 6"/>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190750" algn="l"/>
              </a:tabLst>
              <a:defRPr>
                <a:solidFill>
                  <a:schemeClr val="tx1"/>
                </a:solidFill>
                <a:latin typeface="Arial" pitchFamily="34" charset="0"/>
                <a:cs typeface="Arial" pitchFamily="34" charset="0"/>
              </a:defRPr>
            </a:lvl1pPr>
            <a:lvl2pPr fontAlgn="base">
              <a:spcBef>
                <a:spcPct val="0"/>
              </a:spcBef>
              <a:spcAft>
                <a:spcPct val="0"/>
              </a:spcAft>
              <a:tabLst>
                <a:tab pos="2190750" algn="l"/>
              </a:tabLst>
              <a:defRPr>
                <a:solidFill>
                  <a:schemeClr val="tx1"/>
                </a:solidFill>
                <a:latin typeface="Arial" pitchFamily="34" charset="0"/>
                <a:cs typeface="Arial" pitchFamily="34" charset="0"/>
              </a:defRPr>
            </a:lvl2pPr>
            <a:lvl3pPr fontAlgn="base">
              <a:spcBef>
                <a:spcPct val="0"/>
              </a:spcBef>
              <a:spcAft>
                <a:spcPct val="0"/>
              </a:spcAft>
              <a:tabLst>
                <a:tab pos="2190750" algn="l"/>
              </a:tabLst>
              <a:defRPr>
                <a:solidFill>
                  <a:schemeClr val="tx1"/>
                </a:solidFill>
                <a:latin typeface="Arial" pitchFamily="34" charset="0"/>
                <a:cs typeface="Arial" pitchFamily="34" charset="0"/>
              </a:defRPr>
            </a:lvl3pPr>
            <a:lvl4pPr fontAlgn="base">
              <a:spcBef>
                <a:spcPct val="0"/>
              </a:spcBef>
              <a:spcAft>
                <a:spcPct val="0"/>
              </a:spcAft>
              <a:tabLst>
                <a:tab pos="2190750" algn="l"/>
              </a:tabLst>
              <a:defRPr>
                <a:solidFill>
                  <a:schemeClr val="tx1"/>
                </a:solidFill>
                <a:latin typeface="Arial" pitchFamily="34" charset="0"/>
                <a:cs typeface="Arial" pitchFamily="34" charset="0"/>
              </a:defRPr>
            </a:lvl4pPr>
            <a:lvl5pPr fontAlgn="base">
              <a:spcBef>
                <a:spcPct val="0"/>
              </a:spcBef>
              <a:spcAft>
                <a:spcPct val="0"/>
              </a:spcAft>
              <a:tabLst>
                <a:tab pos="2190750" algn="l"/>
              </a:tabLst>
              <a:defRPr>
                <a:solidFill>
                  <a:schemeClr val="tx1"/>
                </a:solidFill>
                <a:latin typeface="Arial" pitchFamily="34" charset="0"/>
                <a:cs typeface="Arial" pitchFamily="34" charset="0"/>
              </a:defRPr>
            </a:lvl5pPr>
            <a:lvl6pPr fontAlgn="base">
              <a:spcBef>
                <a:spcPct val="0"/>
              </a:spcBef>
              <a:spcAft>
                <a:spcPct val="0"/>
              </a:spcAft>
              <a:tabLst>
                <a:tab pos="2190750" algn="l"/>
              </a:tabLst>
              <a:defRPr>
                <a:solidFill>
                  <a:schemeClr val="tx1"/>
                </a:solidFill>
                <a:latin typeface="Arial" pitchFamily="34" charset="0"/>
                <a:cs typeface="Arial" pitchFamily="34" charset="0"/>
              </a:defRPr>
            </a:lvl6pPr>
            <a:lvl7pPr fontAlgn="base">
              <a:spcBef>
                <a:spcPct val="0"/>
              </a:spcBef>
              <a:spcAft>
                <a:spcPct val="0"/>
              </a:spcAft>
              <a:tabLst>
                <a:tab pos="2190750" algn="l"/>
              </a:tabLst>
              <a:defRPr>
                <a:solidFill>
                  <a:schemeClr val="tx1"/>
                </a:solidFill>
                <a:latin typeface="Arial" pitchFamily="34" charset="0"/>
                <a:cs typeface="Arial" pitchFamily="34" charset="0"/>
              </a:defRPr>
            </a:lvl7pPr>
            <a:lvl8pPr fontAlgn="base">
              <a:spcBef>
                <a:spcPct val="0"/>
              </a:spcBef>
              <a:spcAft>
                <a:spcPct val="0"/>
              </a:spcAft>
              <a:tabLst>
                <a:tab pos="2190750" algn="l"/>
              </a:tabLst>
              <a:defRPr>
                <a:solidFill>
                  <a:schemeClr val="tx1"/>
                </a:solidFill>
                <a:latin typeface="Arial" pitchFamily="34" charset="0"/>
                <a:cs typeface="Arial" pitchFamily="34" charset="0"/>
              </a:defRPr>
            </a:lvl8pPr>
            <a:lvl9pPr fontAlgn="base">
              <a:spcBef>
                <a:spcPct val="0"/>
              </a:spcBef>
              <a:spcAft>
                <a:spcPct val="0"/>
              </a:spcAft>
              <a:tabLst>
                <a:tab pos="219075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2190750" algn="l"/>
              </a:tabLst>
            </a:pPr>
            <a:endParaRPr kumimoji="0" lang="ar-EG" alt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rcRect l="8219" t="25000" r="11821" b="8695"/>
          <a:stretch/>
        </p:blipFill>
        <p:spPr bwMode="auto">
          <a:xfrm>
            <a:off x="6403212" y="3830047"/>
            <a:ext cx="1584176" cy="10391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304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عزم القصور </a:t>
            </a: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الذاتي القطبي  </a:t>
            </a:r>
            <a:r>
              <a:rPr lang="en-US" sz="2400" b="1" u="sng" dirty="0" smtClean="0">
                <a:solidFill>
                  <a:srgbClr val="C00000"/>
                </a:solidFill>
                <a:effectLst>
                  <a:outerShdw blurRad="38100" dist="38100" dir="2700000" algn="tl">
                    <a:srgbClr val="000000">
                      <a:alpha val="43137"/>
                    </a:srgbClr>
                  </a:outerShdw>
                </a:effectLst>
                <a:cs typeface="Simple Bold Jut Out" pitchFamily="2" charset="-78"/>
              </a:rPr>
              <a:t>Polar Moment of Inertia</a:t>
            </a:r>
            <a:r>
              <a:rPr lang="ar-EG" sz="2400" b="1" u="sng" dirty="0" smtClean="0">
                <a:solidFill>
                  <a:srgbClr val="C00000"/>
                </a:solidFill>
                <a:effectLst>
                  <a:outerShdw blurRad="38100" dist="38100" dir="2700000" algn="tl">
                    <a:srgbClr val="000000">
                      <a:alpha val="43137"/>
                    </a:srgbClr>
                  </a:outerShdw>
                </a:effectLst>
                <a:cs typeface="Simple Bold Jut Out" pitchFamily="2" charset="-78"/>
              </a:rPr>
              <a:t>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1259632" y="1124744"/>
                <a:ext cx="7704856" cy="5254324"/>
              </a:xfrm>
              <a:prstGeom prst="rect">
                <a:avLst/>
              </a:prstGeom>
            </p:spPr>
            <p:txBody>
              <a:bodyPr wrap="square">
                <a:spAutoFit/>
              </a:bodyPr>
              <a:lstStyle/>
              <a:p>
                <a:pPr algn="ctr"/>
                <a:r>
                  <a:rPr lang="ar-EG" sz="2600" b="1" dirty="0" smtClean="0">
                    <a:solidFill>
                      <a:srgbClr val="C00000"/>
                    </a:solidFill>
                    <a:effectLst>
                      <a:outerShdw blurRad="38100" dist="38100" dir="2700000" algn="tl">
                        <a:srgbClr val="000000">
                          <a:alpha val="43137"/>
                        </a:srgbClr>
                      </a:outerShdw>
                    </a:effectLst>
                  </a:rPr>
                  <a:t>عزم </a:t>
                </a:r>
                <a:r>
                  <a:rPr lang="ar-EG" sz="2600" b="1" dirty="0">
                    <a:solidFill>
                      <a:srgbClr val="C00000"/>
                    </a:solidFill>
                    <a:effectLst>
                      <a:outerShdw blurRad="38100" dist="38100" dir="2700000" algn="tl">
                        <a:srgbClr val="000000">
                          <a:alpha val="43137"/>
                        </a:srgbClr>
                      </a:outerShdw>
                    </a:effectLst>
                  </a:rPr>
                  <a:t>القصور الذاتي القطبي لعمود دائري </a:t>
                </a:r>
                <a:r>
                  <a:rPr lang="ar-EG" sz="2600" b="1" dirty="0" smtClean="0">
                    <a:solidFill>
                      <a:srgbClr val="C00000"/>
                    </a:solidFill>
                    <a:effectLst>
                      <a:outerShdw blurRad="38100" dist="38100" dir="2700000" algn="tl">
                        <a:srgbClr val="000000">
                          <a:alpha val="43137"/>
                        </a:srgbClr>
                      </a:outerShdw>
                    </a:effectLst>
                  </a:rPr>
                  <a:t>مصمت </a:t>
                </a:r>
                <a:r>
                  <a:rPr lang="ar-EG" sz="2600" b="1" dirty="0">
                    <a:solidFill>
                      <a:srgbClr val="C00000"/>
                    </a:solidFill>
                    <a:effectLst>
                      <a:outerShdw blurRad="38100" dist="38100" dir="2700000" algn="tl">
                        <a:srgbClr val="000000">
                          <a:alpha val="43137"/>
                        </a:srgbClr>
                      </a:outerShdw>
                    </a:effectLst>
                  </a:rPr>
                  <a:t>قطره </a:t>
                </a:r>
                <a:r>
                  <a:rPr lang="ar-EG" sz="2600" b="1" dirty="0" smtClean="0">
                    <a:solidFill>
                      <a:srgbClr val="C00000"/>
                    </a:solidFill>
                    <a:effectLst>
                      <a:outerShdw blurRad="38100" dist="38100" dir="2700000" algn="tl">
                        <a:srgbClr val="000000">
                          <a:alpha val="43137"/>
                        </a:srgbClr>
                      </a:outerShdw>
                    </a:effectLst>
                  </a:rPr>
                  <a:t>(</a:t>
                </a:r>
                <a:r>
                  <a:rPr lang="en-US" sz="2600" b="1" dirty="0" smtClean="0">
                    <a:solidFill>
                      <a:srgbClr val="C00000"/>
                    </a:solidFill>
                    <a:effectLst>
                      <a:outerShdw blurRad="38100" dist="38100" dir="2700000" algn="tl">
                        <a:srgbClr val="000000">
                          <a:alpha val="43137"/>
                        </a:srgbClr>
                      </a:outerShdw>
                    </a:effectLst>
                  </a:rPr>
                  <a:t>(d</a:t>
                </a:r>
                <a:endParaRPr lang="ar-EG" sz="2600" b="1" dirty="0" smtClean="0">
                  <a:solidFill>
                    <a:srgbClr val="C00000"/>
                  </a:solidFill>
                  <a:effectLst>
                    <a:outerShdw blurRad="38100" dist="38100" dir="2700000" algn="tl">
                      <a:srgbClr val="000000">
                        <a:alpha val="43137"/>
                      </a:srgbClr>
                    </a:outerShdw>
                  </a:effectLst>
                </a:endParaRPr>
              </a:p>
              <a:p>
                <a:pPr marL="863600" algn="ctr">
                  <a:tabLst>
                    <a:tab pos="2190115" algn="l"/>
                  </a:tabLst>
                </a:pPr>
                <a14:m>
                  <m:oMathPara xmlns:m="http://schemas.openxmlformats.org/officeDocument/2006/math">
                    <m:oMathParaPr>
                      <m:jc m:val="centerGroup"/>
                    </m:oMathParaPr>
                    <m:oMath xmlns:m="http://schemas.openxmlformats.org/officeDocument/2006/math">
                      <m:r>
                        <a:rPr lang="en-US" sz="2800" b="1" i="1" smtClean="0">
                          <a:solidFill>
                            <a:schemeClr val="accent3"/>
                          </a:solidFill>
                          <a:effectLst>
                            <a:outerShdw blurRad="38100" dist="38100" dir="2700000" algn="tl">
                              <a:srgbClr val="000000">
                                <a:alpha val="43137"/>
                              </a:srgbClr>
                            </a:outerShdw>
                          </a:effectLst>
                          <a:latin typeface="Cambria Math"/>
                          <a:ea typeface="Times New Roman"/>
                          <a:cs typeface="Times New Roman"/>
                        </a:rPr>
                        <m:t>𝑱</m:t>
                      </m:r>
                      <m:r>
                        <a:rPr lang="en-US" sz="2800" b="1" i="1" smtClean="0">
                          <a:solidFill>
                            <a:schemeClr val="accent3"/>
                          </a:solidFill>
                          <a:effectLst>
                            <a:outerShdw blurRad="38100" dist="38100" dir="2700000" algn="tl">
                              <a:srgbClr val="000000">
                                <a:alpha val="43137"/>
                              </a:srgbClr>
                            </a:outerShdw>
                          </a:effectLst>
                          <a:latin typeface="Cambria Math"/>
                          <a:ea typeface="Times New Roman"/>
                          <a:cs typeface="Times New Roman"/>
                        </a:rPr>
                        <m:t>=</m:t>
                      </m:r>
                      <m:f>
                        <m:fPr>
                          <m:ctrlPr>
                            <a:rPr lang="en-US" sz="2800" b="1" i="1">
                              <a:solidFill>
                                <a:schemeClr val="accent3"/>
                              </a:solidFill>
                              <a:effectLst>
                                <a:outerShdw blurRad="38100" dist="38100" dir="2700000" algn="tl">
                                  <a:srgbClr val="000000">
                                    <a:alpha val="43137"/>
                                  </a:srgbClr>
                                </a:outerShdw>
                              </a:effectLst>
                              <a:latin typeface="Cambria Math"/>
                              <a:ea typeface="Times New Roman"/>
                              <a:cs typeface="Times New Roman"/>
                            </a:rPr>
                          </m:ctrlPr>
                        </m:fPr>
                        <m:num>
                          <m:r>
                            <a:rPr lang="en-US" sz="2800" b="1" i="1">
                              <a:solidFill>
                                <a:schemeClr val="accent3"/>
                              </a:solidFill>
                              <a:effectLst>
                                <a:outerShdw blurRad="38100" dist="38100" dir="2700000" algn="tl">
                                  <a:srgbClr val="000000">
                                    <a:alpha val="43137"/>
                                  </a:srgbClr>
                                </a:outerShdw>
                              </a:effectLst>
                              <a:latin typeface="Cambria Math"/>
                              <a:ea typeface="Times New Roman"/>
                              <a:cs typeface="Times New Roman"/>
                            </a:rPr>
                            <m:t>𝝅</m:t>
                          </m:r>
                          <m:sSup>
                            <m:sSupPr>
                              <m:ctrlPr>
                                <a:rPr lang="en-US" sz="2800" b="1" i="1">
                                  <a:solidFill>
                                    <a:schemeClr val="accent3"/>
                                  </a:solidFill>
                                  <a:effectLst>
                                    <a:outerShdw blurRad="38100" dist="38100" dir="2700000" algn="tl">
                                      <a:srgbClr val="000000">
                                        <a:alpha val="43137"/>
                                      </a:srgbClr>
                                    </a:outerShdw>
                                  </a:effectLst>
                                  <a:latin typeface="Cambria Math"/>
                                  <a:ea typeface="Times New Roman"/>
                                  <a:cs typeface="Times New Roman"/>
                                </a:rPr>
                              </m:ctrlPr>
                            </m:sSupPr>
                            <m:e>
                              <m:r>
                                <a:rPr lang="en-US" sz="2800" b="1" i="1">
                                  <a:solidFill>
                                    <a:schemeClr val="accent3"/>
                                  </a:solidFill>
                                  <a:effectLst>
                                    <a:outerShdw blurRad="38100" dist="38100" dir="2700000" algn="tl">
                                      <a:srgbClr val="000000">
                                        <a:alpha val="43137"/>
                                      </a:srgbClr>
                                    </a:outerShdw>
                                  </a:effectLst>
                                  <a:latin typeface="Cambria Math"/>
                                  <a:ea typeface="Times New Roman"/>
                                  <a:cs typeface="Times New Roman"/>
                                </a:rPr>
                                <m:t>𝒅</m:t>
                              </m:r>
                            </m:e>
                            <m:sup>
                              <m:r>
                                <a:rPr lang="en-US" sz="2800" b="1" i="1">
                                  <a:solidFill>
                                    <a:schemeClr val="accent3"/>
                                  </a:solidFill>
                                  <a:effectLst>
                                    <a:outerShdw blurRad="38100" dist="38100" dir="2700000" algn="tl">
                                      <a:srgbClr val="000000">
                                        <a:alpha val="43137"/>
                                      </a:srgbClr>
                                    </a:outerShdw>
                                  </a:effectLst>
                                  <a:latin typeface="Cambria Math"/>
                                  <a:ea typeface="Times New Roman"/>
                                  <a:cs typeface="Times New Roman"/>
                                </a:rPr>
                                <m:t>𝟒</m:t>
                              </m:r>
                            </m:sup>
                          </m:sSup>
                        </m:num>
                        <m:den>
                          <m:r>
                            <a:rPr lang="en-US" sz="2800" b="1" i="1">
                              <a:solidFill>
                                <a:schemeClr val="accent3"/>
                              </a:solidFill>
                              <a:effectLst>
                                <a:outerShdw blurRad="38100" dist="38100" dir="2700000" algn="tl">
                                  <a:srgbClr val="000000">
                                    <a:alpha val="43137"/>
                                  </a:srgbClr>
                                </a:outerShdw>
                              </a:effectLst>
                              <a:latin typeface="Cambria Math"/>
                              <a:ea typeface="Times New Roman"/>
                              <a:cs typeface="Times New Roman"/>
                            </a:rPr>
                            <m:t>𝟑𝟐</m:t>
                          </m:r>
                        </m:den>
                      </m:f>
                    </m:oMath>
                  </m:oMathPara>
                </a14:m>
                <a:endParaRPr lang="ar-EG" sz="2800" b="1" dirty="0" smtClean="0">
                  <a:effectLst/>
                  <a:latin typeface="Calibri"/>
                  <a:ea typeface="Calibri"/>
                  <a:cs typeface="Arial"/>
                </a:endParaRPr>
              </a:p>
              <a:p>
                <a:pPr marL="1295400">
                  <a:tabLst>
                    <a:tab pos="1840230" algn="l"/>
                  </a:tabLst>
                </a:pPr>
                <a:r>
                  <a:rPr lang="ar-EG" sz="2600" b="1" dirty="0">
                    <a:solidFill>
                      <a:srgbClr val="C00000"/>
                    </a:solidFill>
                    <a:effectLst>
                      <a:outerShdw blurRad="38100" dist="38100" dir="2700000" algn="tl">
                        <a:srgbClr val="000000">
                          <a:alpha val="43137"/>
                        </a:srgbClr>
                      </a:outerShdw>
                    </a:effectLst>
                  </a:rPr>
                  <a:t>عزم القصور الذاتي القطبي لعمود دائري مجوف </a:t>
                </a:r>
                <a:endParaRPr lang="en-US" sz="2600" b="1" dirty="0">
                  <a:solidFill>
                    <a:srgbClr val="C00000"/>
                  </a:solidFill>
                  <a:effectLst>
                    <a:outerShdw blurRad="38100" dist="38100" dir="2700000" algn="tl">
                      <a:srgbClr val="000000">
                        <a:alpha val="43137"/>
                      </a:srgbClr>
                    </a:outerShdw>
                  </a:effectLst>
                </a:endParaRPr>
              </a:p>
              <a:p>
                <a:pPr marL="863600">
                  <a:tabLst>
                    <a:tab pos="1840230" algn="l"/>
                  </a:tabLst>
                </a:pPr>
                <a14:m>
                  <m:oMathPara xmlns:m="http://schemas.openxmlformats.org/officeDocument/2006/math">
                    <m:oMathParaPr>
                      <m:jc m:val="centerGroup"/>
                    </m:oMathParaPr>
                    <m:oMath xmlns:m="http://schemas.openxmlformats.org/officeDocument/2006/math">
                      <m:r>
                        <a:rPr lang="en-US" sz="2800" b="1" smtClean="0">
                          <a:solidFill>
                            <a:schemeClr val="accent3"/>
                          </a:solidFill>
                          <a:effectLst>
                            <a:outerShdw blurRad="38100" dist="38100" dir="2700000" algn="tl">
                              <a:srgbClr val="000000">
                                <a:alpha val="43137"/>
                              </a:srgbClr>
                            </a:outerShdw>
                          </a:effectLst>
                          <a:latin typeface="Cambria Math"/>
                        </a:rPr>
                        <m:t>𝐽</m:t>
                      </m:r>
                      <m:r>
                        <a:rPr lang="en-US" sz="2800" b="1" smtClean="0">
                          <a:solidFill>
                            <a:schemeClr val="accent3"/>
                          </a:solidFill>
                          <a:effectLst>
                            <a:outerShdw blurRad="38100" dist="38100" dir="2700000" algn="tl">
                              <a:srgbClr val="000000">
                                <a:alpha val="43137"/>
                              </a:srgbClr>
                            </a:outerShdw>
                          </a:effectLst>
                          <a:latin typeface="Cambria Math"/>
                        </a:rPr>
                        <m:t>=</m:t>
                      </m:r>
                      <m:f>
                        <m:fPr>
                          <m:ctrlPr>
                            <a:rPr lang="en-US" sz="2800" b="1" i="1">
                              <a:solidFill>
                                <a:schemeClr val="accent3"/>
                              </a:solidFill>
                              <a:effectLst>
                                <a:outerShdw blurRad="38100" dist="38100" dir="2700000" algn="tl">
                                  <a:srgbClr val="000000">
                                    <a:alpha val="43137"/>
                                  </a:srgbClr>
                                </a:outerShdw>
                              </a:effectLst>
                              <a:latin typeface="Cambria Math"/>
                            </a:rPr>
                          </m:ctrlPr>
                        </m:fPr>
                        <m:num>
                          <m:r>
                            <a:rPr lang="en-US" sz="2800" b="1">
                              <a:solidFill>
                                <a:schemeClr val="accent3"/>
                              </a:solidFill>
                              <a:effectLst>
                                <a:outerShdw blurRad="38100" dist="38100" dir="2700000" algn="tl">
                                  <a:srgbClr val="000000">
                                    <a:alpha val="43137"/>
                                  </a:srgbClr>
                                </a:outerShdw>
                              </a:effectLst>
                              <a:latin typeface="Cambria Math"/>
                            </a:rPr>
                            <m:t>𝜋</m:t>
                          </m:r>
                          <m:d>
                            <m:dPr>
                              <m:ctrlPr>
                                <a:rPr lang="en-US" sz="2800" b="1" i="1">
                                  <a:solidFill>
                                    <a:schemeClr val="accent3"/>
                                  </a:solidFill>
                                  <a:effectLst>
                                    <a:outerShdw blurRad="38100" dist="38100" dir="2700000" algn="tl">
                                      <a:srgbClr val="000000">
                                        <a:alpha val="43137"/>
                                      </a:srgbClr>
                                    </a:outerShdw>
                                  </a:effectLst>
                                  <a:latin typeface="Cambria Math"/>
                                </a:rPr>
                              </m:ctrlPr>
                            </m:dPr>
                            <m:e>
                              <m:sSubSup>
                                <m:sSubSupPr>
                                  <m:ctrlPr>
                                    <a:rPr lang="en-US" sz="2800" b="1" i="1">
                                      <a:solidFill>
                                        <a:schemeClr val="accent3"/>
                                      </a:solidFill>
                                      <a:effectLst>
                                        <a:outerShdw blurRad="38100" dist="38100" dir="2700000" algn="tl">
                                          <a:srgbClr val="000000">
                                            <a:alpha val="43137"/>
                                          </a:srgbClr>
                                        </a:outerShdw>
                                      </a:effectLst>
                                      <a:latin typeface="Cambria Math"/>
                                    </a:rPr>
                                  </m:ctrlPr>
                                </m:sSubSupPr>
                                <m:e>
                                  <m:r>
                                    <a:rPr lang="en-US" sz="2800" b="1">
                                      <a:solidFill>
                                        <a:schemeClr val="accent3"/>
                                      </a:solidFill>
                                      <a:effectLst>
                                        <a:outerShdw blurRad="38100" dist="38100" dir="2700000" algn="tl">
                                          <a:srgbClr val="000000">
                                            <a:alpha val="43137"/>
                                          </a:srgbClr>
                                        </a:outerShdw>
                                      </a:effectLst>
                                      <a:latin typeface="Cambria Math"/>
                                    </a:rPr>
                                    <m:t>𝑑</m:t>
                                  </m:r>
                                </m:e>
                                <m:sub>
                                  <m:r>
                                    <a:rPr lang="en-US" sz="2800" b="1">
                                      <a:solidFill>
                                        <a:schemeClr val="accent3"/>
                                      </a:solidFill>
                                      <a:effectLst>
                                        <a:outerShdw blurRad="38100" dist="38100" dir="2700000" algn="tl">
                                          <a:srgbClr val="000000">
                                            <a:alpha val="43137"/>
                                          </a:srgbClr>
                                        </a:outerShdw>
                                      </a:effectLst>
                                      <a:latin typeface="Cambria Math"/>
                                    </a:rPr>
                                    <m:t>0</m:t>
                                  </m:r>
                                </m:sub>
                                <m:sup>
                                  <m:r>
                                    <a:rPr lang="en-US" sz="2800" b="1">
                                      <a:solidFill>
                                        <a:schemeClr val="accent3"/>
                                      </a:solidFill>
                                      <a:effectLst>
                                        <a:outerShdw blurRad="38100" dist="38100" dir="2700000" algn="tl">
                                          <a:srgbClr val="000000">
                                            <a:alpha val="43137"/>
                                          </a:srgbClr>
                                        </a:outerShdw>
                                      </a:effectLst>
                                      <a:latin typeface="Cambria Math"/>
                                    </a:rPr>
                                    <m:t>4</m:t>
                                  </m:r>
                                </m:sup>
                              </m:sSubSup>
                              <m:r>
                                <a:rPr lang="en-US" sz="2800" b="1">
                                  <a:solidFill>
                                    <a:schemeClr val="accent3"/>
                                  </a:solidFill>
                                  <a:effectLst>
                                    <a:outerShdw blurRad="38100" dist="38100" dir="2700000" algn="tl">
                                      <a:srgbClr val="000000">
                                        <a:alpha val="43137"/>
                                      </a:srgbClr>
                                    </a:outerShdw>
                                  </a:effectLst>
                                  <a:latin typeface="Cambria Math"/>
                                </a:rPr>
                                <m:t>−</m:t>
                              </m:r>
                              <m:sSubSup>
                                <m:sSubSupPr>
                                  <m:ctrlPr>
                                    <a:rPr lang="en-US" sz="2800" b="1" i="1">
                                      <a:solidFill>
                                        <a:schemeClr val="accent3"/>
                                      </a:solidFill>
                                      <a:effectLst>
                                        <a:outerShdw blurRad="38100" dist="38100" dir="2700000" algn="tl">
                                          <a:srgbClr val="000000">
                                            <a:alpha val="43137"/>
                                          </a:srgbClr>
                                        </a:outerShdw>
                                      </a:effectLst>
                                      <a:latin typeface="Cambria Math"/>
                                    </a:rPr>
                                  </m:ctrlPr>
                                </m:sSubSupPr>
                                <m:e>
                                  <m:r>
                                    <a:rPr lang="en-US" sz="2800" b="1">
                                      <a:solidFill>
                                        <a:schemeClr val="accent3"/>
                                      </a:solidFill>
                                      <a:effectLst>
                                        <a:outerShdw blurRad="38100" dist="38100" dir="2700000" algn="tl">
                                          <a:srgbClr val="000000">
                                            <a:alpha val="43137"/>
                                          </a:srgbClr>
                                        </a:outerShdw>
                                      </a:effectLst>
                                      <a:latin typeface="Cambria Math"/>
                                    </a:rPr>
                                    <m:t>𝑑</m:t>
                                  </m:r>
                                </m:e>
                                <m:sub>
                                  <m:r>
                                    <a:rPr lang="en-US" sz="2800" b="1">
                                      <a:solidFill>
                                        <a:schemeClr val="accent3"/>
                                      </a:solidFill>
                                      <a:effectLst>
                                        <a:outerShdw blurRad="38100" dist="38100" dir="2700000" algn="tl">
                                          <a:srgbClr val="000000">
                                            <a:alpha val="43137"/>
                                          </a:srgbClr>
                                        </a:outerShdw>
                                      </a:effectLst>
                                      <a:latin typeface="Cambria Math"/>
                                    </a:rPr>
                                    <m:t>𝑖</m:t>
                                  </m:r>
                                </m:sub>
                                <m:sup>
                                  <m:r>
                                    <a:rPr lang="en-US" sz="2800" b="1">
                                      <a:solidFill>
                                        <a:schemeClr val="accent3"/>
                                      </a:solidFill>
                                      <a:effectLst>
                                        <a:outerShdw blurRad="38100" dist="38100" dir="2700000" algn="tl">
                                          <a:srgbClr val="000000">
                                            <a:alpha val="43137"/>
                                          </a:srgbClr>
                                        </a:outerShdw>
                                      </a:effectLst>
                                      <a:latin typeface="Cambria Math"/>
                                    </a:rPr>
                                    <m:t>4</m:t>
                                  </m:r>
                                </m:sup>
                              </m:sSubSup>
                            </m:e>
                          </m:d>
                        </m:num>
                        <m:den>
                          <m:r>
                            <a:rPr lang="en-US" sz="2800" b="1">
                              <a:solidFill>
                                <a:schemeClr val="accent3"/>
                              </a:solidFill>
                              <a:effectLst>
                                <a:outerShdw blurRad="38100" dist="38100" dir="2700000" algn="tl">
                                  <a:srgbClr val="000000">
                                    <a:alpha val="43137"/>
                                  </a:srgbClr>
                                </a:outerShdw>
                              </a:effectLst>
                              <a:latin typeface="Cambria Math"/>
                            </a:rPr>
                            <m:t>32</m:t>
                          </m:r>
                        </m:den>
                      </m:f>
                    </m:oMath>
                  </m:oMathPara>
                </a14:m>
                <a:endParaRPr lang="en-US" sz="28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95400">
                  <a:tabLst>
                    <a:tab pos="2190115" algn="l"/>
                  </a:tabLst>
                </a:pPr>
                <a:r>
                  <a:rPr lang="ar-EG" sz="2600" b="1" dirty="0">
                    <a:solidFill>
                      <a:srgbClr val="C00000"/>
                    </a:solidFill>
                    <a:effectLst>
                      <a:outerShdw blurRad="38100" dist="38100" dir="2700000" algn="tl">
                        <a:srgbClr val="000000">
                          <a:alpha val="43137"/>
                        </a:srgbClr>
                      </a:outerShdw>
                    </a:effectLst>
                  </a:rPr>
                  <a:t>زاوية الإلتواء لعمود دائري مجوف بالدرجات</a:t>
                </a:r>
                <a:endParaRPr lang="en-US" sz="2600" b="1" dirty="0">
                  <a:solidFill>
                    <a:srgbClr val="C00000"/>
                  </a:solidFill>
                  <a:effectLst>
                    <a:outerShdw blurRad="38100" dist="38100" dir="2700000" algn="tl">
                      <a:srgbClr val="000000">
                        <a:alpha val="43137"/>
                      </a:srgbClr>
                    </a:outerShdw>
                  </a:effectLst>
                </a:endParaRPr>
              </a:p>
              <a:p>
                <a:pPr marL="431800">
                  <a:tabLst>
                    <a:tab pos="1840230" algn="l"/>
                  </a:tabLst>
                </a:pPr>
                <a14:m>
                  <m:oMathPara xmlns:m="http://schemas.openxmlformats.org/officeDocument/2006/math">
                    <m:oMathParaPr>
                      <m:jc m:val="centerGroup"/>
                    </m:oMathParaPr>
                    <m:oMath xmlns:m="http://schemas.openxmlformats.org/officeDocument/2006/math">
                      <m:r>
                        <a:rPr lang="ar-EG" sz="2800" b="1">
                          <a:solidFill>
                            <a:srgbClr val="C00000"/>
                          </a:solidFill>
                          <a:effectLst>
                            <a:outerShdw blurRad="38100" dist="38100" dir="2700000" algn="tl">
                              <a:srgbClr val="000000">
                                <a:alpha val="43137"/>
                              </a:srgbClr>
                            </a:outerShdw>
                          </a:effectLst>
                          <a:latin typeface="Cambria Math"/>
                        </a:rPr>
                        <m:t>𝜃</m:t>
                      </m:r>
                      <m:r>
                        <a:rPr lang="en-US" sz="2800" b="1">
                          <a:solidFill>
                            <a:srgbClr val="C00000"/>
                          </a:solidFill>
                          <a:effectLst>
                            <a:outerShdw blurRad="38100" dist="38100" dir="2700000" algn="tl">
                              <a:srgbClr val="000000">
                                <a:alpha val="43137"/>
                              </a:srgbClr>
                            </a:outerShdw>
                          </a:effectLst>
                          <a:latin typeface="Cambria Math"/>
                        </a:rPr>
                        <m:t>=</m:t>
                      </m:r>
                      <m:f>
                        <m:fPr>
                          <m:ctrlPr>
                            <a:rPr lang="en-US" sz="2800" b="1" i="1">
                              <a:solidFill>
                                <a:srgbClr val="C00000"/>
                              </a:solidFill>
                              <a:effectLst>
                                <a:outerShdw blurRad="38100" dist="38100" dir="2700000" algn="tl">
                                  <a:srgbClr val="000000">
                                    <a:alpha val="43137"/>
                                  </a:srgbClr>
                                </a:outerShdw>
                              </a:effectLst>
                              <a:latin typeface="Cambria Math"/>
                            </a:rPr>
                          </m:ctrlPr>
                        </m:fPr>
                        <m:num>
                          <m:r>
                            <a:rPr lang="en-US" sz="2800" b="1">
                              <a:solidFill>
                                <a:srgbClr val="C00000"/>
                              </a:solidFill>
                              <a:effectLst>
                                <a:outerShdw blurRad="38100" dist="38100" dir="2700000" algn="tl">
                                  <a:srgbClr val="000000">
                                    <a:alpha val="43137"/>
                                  </a:srgbClr>
                                </a:outerShdw>
                              </a:effectLst>
                              <a:latin typeface="Cambria Math"/>
                            </a:rPr>
                            <m:t>584</m:t>
                          </m:r>
                          <m:sSub>
                            <m:sSubPr>
                              <m:ctrlPr>
                                <a:rPr lang="en-US" sz="2800" b="1" i="1">
                                  <a:solidFill>
                                    <a:srgbClr val="C00000"/>
                                  </a:solidFill>
                                  <a:effectLst>
                                    <a:outerShdw blurRad="38100" dist="38100" dir="2700000" algn="tl">
                                      <a:srgbClr val="000000">
                                        <a:alpha val="43137"/>
                                      </a:srgbClr>
                                    </a:outerShdw>
                                  </a:effectLst>
                                  <a:latin typeface="Cambria Math"/>
                                </a:rPr>
                              </m:ctrlPr>
                            </m:sSubPr>
                            <m:e>
                              <m:r>
                                <a:rPr lang="en-US" sz="2800" b="1">
                                  <a:solidFill>
                                    <a:srgbClr val="C00000"/>
                                  </a:solidFill>
                                  <a:effectLst>
                                    <a:outerShdw blurRad="38100" dist="38100" dir="2700000" algn="tl">
                                      <a:srgbClr val="000000">
                                        <a:alpha val="43137"/>
                                      </a:srgbClr>
                                    </a:outerShdw>
                                  </a:effectLst>
                                  <a:latin typeface="Cambria Math"/>
                                </a:rPr>
                                <m:t>𝑀</m:t>
                              </m:r>
                            </m:e>
                            <m:sub>
                              <m:r>
                                <a:rPr lang="en-US" sz="2800" b="1">
                                  <a:solidFill>
                                    <a:srgbClr val="C00000"/>
                                  </a:solidFill>
                                  <a:effectLst>
                                    <a:outerShdw blurRad="38100" dist="38100" dir="2700000" algn="tl">
                                      <a:srgbClr val="000000">
                                        <a:alpha val="43137"/>
                                      </a:srgbClr>
                                    </a:outerShdw>
                                  </a:effectLst>
                                  <a:latin typeface="Cambria Math"/>
                                </a:rPr>
                                <m:t>𝑡</m:t>
                              </m:r>
                            </m:sub>
                          </m:sSub>
                          <m:r>
                            <a:rPr lang="en-US" sz="2800" b="1">
                              <a:solidFill>
                                <a:srgbClr val="C00000"/>
                              </a:solidFill>
                              <a:effectLst>
                                <a:outerShdw blurRad="38100" dist="38100" dir="2700000" algn="tl">
                                  <a:srgbClr val="000000">
                                    <a:alpha val="43137"/>
                                  </a:srgbClr>
                                </a:outerShdw>
                              </a:effectLst>
                              <a:latin typeface="Cambria Math"/>
                            </a:rPr>
                            <m:t>𝑙</m:t>
                          </m:r>
                        </m:num>
                        <m:den>
                          <m:r>
                            <a:rPr lang="en-US" sz="2800" b="1">
                              <a:solidFill>
                                <a:srgbClr val="C00000"/>
                              </a:solidFill>
                              <a:effectLst>
                                <a:outerShdw blurRad="38100" dist="38100" dir="2700000" algn="tl">
                                  <a:srgbClr val="000000">
                                    <a:alpha val="43137"/>
                                  </a:srgbClr>
                                </a:outerShdw>
                              </a:effectLst>
                              <a:latin typeface="Cambria Math"/>
                            </a:rPr>
                            <m:t>𝐺</m:t>
                          </m:r>
                          <m:d>
                            <m:dPr>
                              <m:ctrlPr>
                                <a:rPr lang="en-US" sz="2800" b="1" i="1">
                                  <a:solidFill>
                                    <a:srgbClr val="C00000"/>
                                  </a:solidFill>
                                  <a:effectLst>
                                    <a:outerShdw blurRad="38100" dist="38100" dir="2700000" algn="tl">
                                      <a:srgbClr val="000000">
                                        <a:alpha val="43137"/>
                                      </a:srgbClr>
                                    </a:outerShdw>
                                  </a:effectLst>
                                  <a:latin typeface="Cambria Math"/>
                                </a:rPr>
                              </m:ctrlPr>
                            </m:dPr>
                            <m:e>
                              <m:sSubSup>
                                <m:sSubSupPr>
                                  <m:ctrlPr>
                                    <a:rPr lang="en-US" sz="2800" b="1" i="1">
                                      <a:solidFill>
                                        <a:srgbClr val="C00000"/>
                                      </a:solidFill>
                                      <a:effectLst>
                                        <a:outerShdw blurRad="38100" dist="38100" dir="2700000" algn="tl">
                                          <a:srgbClr val="000000">
                                            <a:alpha val="43137"/>
                                          </a:srgbClr>
                                        </a:outerShdw>
                                      </a:effectLst>
                                      <a:latin typeface="Cambria Math"/>
                                    </a:rPr>
                                  </m:ctrlPr>
                                </m:sSubSupPr>
                                <m:e>
                                  <m:r>
                                    <a:rPr lang="en-US" sz="2800" b="1">
                                      <a:solidFill>
                                        <a:srgbClr val="C00000"/>
                                      </a:solidFill>
                                      <a:effectLst>
                                        <a:outerShdw blurRad="38100" dist="38100" dir="2700000" algn="tl">
                                          <a:srgbClr val="000000">
                                            <a:alpha val="43137"/>
                                          </a:srgbClr>
                                        </a:outerShdw>
                                      </a:effectLst>
                                      <a:latin typeface="Cambria Math"/>
                                    </a:rPr>
                                    <m:t>𝑑</m:t>
                                  </m:r>
                                </m:e>
                                <m:sub>
                                  <m:r>
                                    <a:rPr lang="en-US" sz="2800" b="1">
                                      <a:solidFill>
                                        <a:srgbClr val="C00000"/>
                                      </a:solidFill>
                                      <a:effectLst>
                                        <a:outerShdw blurRad="38100" dist="38100" dir="2700000" algn="tl">
                                          <a:srgbClr val="000000">
                                            <a:alpha val="43137"/>
                                          </a:srgbClr>
                                        </a:outerShdw>
                                      </a:effectLst>
                                      <a:latin typeface="Cambria Math"/>
                                    </a:rPr>
                                    <m:t>𝑜</m:t>
                                  </m:r>
                                </m:sub>
                                <m:sup>
                                  <m:r>
                                    <a:rPr lang="en-US" sz="2800" b="1">
                                      <a:solidFill>
                                        <a:srgbClr val="C00000"/>
                                      </a:solidFill>
                                      <a:effectLst>
                                        <a:outerShdw blurRad="38100" dist="38100" dir="2700000" algn="tl">
                                          <a:srgbClr val="000000">
                                            <a:alpha val="43137"/>
                                          </a:srgbClr>
                                        </a:outerShdw>
                                      </a:effectLst>
                                      <a:latin typeface="Cambria Math"/>
                                    </a:rPr>
                                    <m:t>4</m:t>
                                  </m:r>
                                </m:sup>
                              </m:sSubSup>
                              <m:r>
                                <a:rPr lang="en-US" sz="2800" b="1">
                                  <a:solidFill>
                                    <a:srgbClr val="C00000"/>
                                  </a:solidFill>
                                  <a:effectLst>
                                    <a:outerShdw blurRad="38100" dist="38100" dir="2700000" algn="tl">
                                      <a:srgbClr val="000000">
                                        <a:alpha val="43137"/>
                                      </a:srgbClr>
                                    </a:outerShdw>
                                  </a:effectLst>
                                  <a:latin typeface="Cambria Math"/>
                                </a:rPr>
                                <m:t>−</m:t>
                              </m:r>
                              <m:sSubSup>
                                <m:sSubSupPr>
                                  <m:ctrlPr>
                                    <a:rPr lang="en-US" sz="2800" b="1" i="1">
                                      <a:solidFill>
                                        <a:srgbClr val="C00000"/>
                                      </a:solidFill>
                                      <a:effectLst>
                                        <a:outerShdw blurRad="38100" dist="38100" dir="2700000" algn="tl">
                                          <a:srgbClr val="000000">
                                            <a:alpha val="43137"/>
                                          </a:srgbClr>
                                        </a:outerShdw>
                                      </a:effectLst>
                                      <a:latin typeface="Cambria Math"/>
                                    </a:rPr>
                                  </m:ctrlPr>
                                </m:sSubSupPr>
                                <m:e>
                                  <m:r>
                                    <a:rPr lang="en-US" sz="2800" b="1">
                                      <a:solidFill>
                                        <a:srgbClr val="C00000"/>
                                      </a:solidFill>
                                      <a:effectLst>
                                        <a:outerShdw blurRad="38100" dist="38100" dir="2700000" algn="tl">
                                          <a:srgbClr val="000000">
                                            <a:alpha val="43137"/>
                                          </a:srgbClr>
                                        </a:outerShdw>
                                      </a:effectLst>
                                      <a:latin typeface="Cambria Math"/>
                                    </a:rPr>
                                    <m:t>𝑑</m:t>
                                  </m:r>
                                </m:e>
                                <m:sub>
                                  <m:r>
                                    <a:rPr lang="en-US" sz="2800" b="1">
                                      <a:solidFill>
                                        <a:srgbClr val="C00000"/>
                                      </a:solidFill>
                                      <a:effectLst>
                                        <a:outerShdw blurRad="38100" dist="38100" dir="2700000" algn="tl">
                                          <a:srgbClr val="000000">
                                            <a:alpha val="43137"/>
                                          </a:srgbClr>
                                        </a:outerShdw>
                                      </a:effectLst>
                                      <a:latin typeface="Cambria Math"/>
                                    </a:rPr>
                                    <m:t>𝑖</m:t>
                                  </m:r>
                                </m:sub>
                                <m:sup>
                                  <m:r>
                                    <a:rPr lang="en-US" sz="2800" b="1">
                                      <a:solidFill>
                                        <a:srgbClr val="C00000"/>
                                      </a:solidFill>
                                      <a:effectLst>
                                        <a:outerShdw blurRad="38100" dist="38100" dir="2700000" algn="tl">
                                          <a:srgbClr val="000000">
                                            <a:alpha val="43137"/>
                                          </a:srgbClr>
                                        </a:outerShdw>
                                      </a:effectLst>
                                      <a:latin typeface="Cambria Math"/>
                                    </a:rPr>
                                    <m:t>4</m:t>
                                  </m:r>
                                </m:sup>
                              </m:sSubSup>
                            </m:e>
                          </m:d>
                        </m:den>
                      </m:f>
                    </m:oMath>
                  </m:oMathPara>
                </a14:m>
                <a:endParaRPr lang="en-US" sz="2800" b="1" dirty="0">
                  <a:solidFill>
                    <a:srgbClr val="C00000"/>
                  </a:solidFill>
                  <a:effectLst>
                    <a:outerShdw blurRad="38100" dist="38100" dir="2700000" algn="tl">
                      <a:srgbClr val="000000">
                        <a:alpha val="43137"/>
                      </a:srgbClr>
                    </a:outerShdw>
                  </a:effectLst>
                </a:endParaRPr>
              </a:p>
              <a:p>
                <a:pPr marL="1295400">
                  <a:tabLst>
                    <a:tab pos="2190115" algn="l"/>
                  </a:tabLst>
                </a:pPr>
                <a:r>
                  <a:rPr lang="ar-EG" sz="2600" b="1" dirty="0">
                    <a:solidFill>
                      <a:srgbClr val="C00000"/>
                    </a:solidFill>
                    <a:effectLst>
                      <a:outerShdw blurRad="38100" dist="38100" dir="2700000" algn="tl">
                        <a:srgbClr val="000000">
                          <a:alpha val="43137"/>
                        </a:srgbClr>
                      </a:outerShdw>
                    </a:effectLst>
                  </a:rPr>
                  <a:t>زاوية الإلتواء لعمود دائري مصمت بالدرجات</a:t>
                </a:r>
                <a:endParaRPr lang="en-US" sz="2600" b="1" dirty="0">
                  <a:solidFill>
                    <a:srgbClr val="C00000"/>
                  </a:solidFill>
                  <a:effectLst>
                    <a:outerShdw blurRad="38100" dist="38100" dir="2700000" algn="tl">
                      <a:srgbClr val="000000">
                        <a:alpha val="43137"/>
                      </a:srgbClr>
                    </a:outerShdw>
                  </a:effectLst>
                </a:endParaRPr>
              </a:p>
              <a:p>
                <a:pPr marL="863600">
                  <a:tabLst>
                    <a:tab pos="1840230" algn="l"/>
                  </a:tabLst>
                </a:pPr>
                <a14:m>
                  <m:oMathPara xmlns:m="http://schemas.openxmlformats.org/officeDocument/2006/math">
                    <m:oMathParaPr>
                      <m:jc m:val="centerGroup"/>
                    </m:oMathParaPr>
                    <m:oMath xmlns:m="http://schemas.openxmlformats.org/officeDocument/2006/math">
                      <m:r>
                        <a:rPr lang="ar-EG" sz="2600" b="1">
                          <a:solidFill>
                            <a:srgbClr val="C00000"/>
                          </a:solidFill>
                          <a:effectLst>
                            <a:outerShdw blurRad="38100" dist="38100" dir="2700000" algn="tl">
                              <a:srgbClr val="000000">
                                <a:alpha val="43137"/>
                              </a:srgbClr>
                            </a:outerShdw>
                          </a:effectLst>
                          <a:latin typeface="Cambria Math"/>
                        </a:rPr>
                        <m:t>𝜃</m:t>
                      </m:r>
                      <m:r>
                        <a:rPr lang="en-US" sz="2600" b="1">
                          <a:solidFill>
                            <a:srgbClr val="C00000"/>
                          </a:solidFill>
                          <a:effectLst>
                            <a:outerShdw blurRad="38100" dist="38100" dir="2700000" algn="tl">
                              <a:srgbClr val="000000">
                                <a:alpha val="43137"/>
                              </a:srgbClr>
                            </a:outerShdw>
                          </a:effectLst>
                          <a:latin typeface="Cambria Math"/>
                        </a:rPr>
                        <m:t>=</m:t>
                      </m:r>
                      <m:f>
                        <m:fPr>
                          <m:ctrlPr>
                            <a:rPr lang="en-US" sz="2600" b="1" i="1">
                              <a:solidFill>
                                <a:srgbClr val="C00000"/>
                              </a:solidFill>
                              <a:effectLst>
                                <a:outerShdw blurRad="38100" dist="38100" dir="2700000" algn="tl">
                                  <a:srgbClr val="000000">
                                    <a:alpha val="43137"/>
                                  </a:srgbClr>
                                </a:outerShdw>
                              </a:effectLst>
                              <a:latin typeface="Cambria Math"/>
                            </a:rPr>
                          </m:ctrlPr>
                        </m:fPr>
                        <m:num>
                          <m:r>
                            <a:rPr lang="en-US" sz="2600" b="1">
                              <a:solidFill>
                                <a:srgbClr val="C00000"/>
                              </a:solidFill>
                              <a:effectLst>
                                <a:outerShdw blurRad="38100" dist="38100" dir="2700000" algn="tl">
                                  <a:srgbClr val="000000">
                                    <a:alpha val="43137"/>
                                  </a:srgbClr>
                                </a:outerShdw>
                              </a:effectLst>
                              <a:latin typeface="Cambria Math"/>
                            </a:rPr>
                            <m:t>584</m:t>
                          </m:r>
                          <m:sSub>
                            <m:sSubPr>
                              <m:ctrlPr>
                                <a:rPr lang="en-US" sz="2600" b="1" i="1">
                                  <a:solidFill>
                                    <a:srgbClr val="C00000"/>
                                  </a:solidFill>
                                  <a:effectLst>
                                    <a:outerShdw blurRad="38100" dist="38100" dir="2700000" algn="tl">
                                      <a:srgbClr val="000000">
                                        <a:alpha val="43137"/>
                                      </a:srgbClr>
                                    </a:outerShdw>
                                  </a:effectLst>
                                  <a:latin typeface="Cambria Math"/>
                                </a:rPr>
                              </m:ctrlPr>
                            </m:sSubPr>
                            <m:e>
                              <m:r>
                                <a:rPr lang="en-US" sz="2600" b="1">
                                  <a:solidFill>
                                    <a:srgbClr val="C00000"/>
                                  </a:solidFill>
                                  <a:effectLst>
                                    <a:outerShdw blurRad="38100" dist="38100" dir="2700000" algn="tl">
                                      <a:srgbClr val="000000">
                                        <a:alpha val="43137"/>
                                      </a:srgbClr>
                                    </a:outerShdw>
                                  </a:effectLst>
                                  <a:latin typeface="Cambria Math"/>
                                </a:rPr>
                                <m:t>𝑀</m:t>
                              </m:r>
                            </m:e>
                            <m:sub>
                              <m:r>
                                <a:rPr lang="en-US" sz="2600" b="1">
                                  <a:solidFill>
                                    <a:srgbClr val="C00000"/>
                                  </a:solidFill>
                                  <a:effectLst>
                                    <a:outerShdw blurRad="38100" dist="38100" dir="2700000" algn="tl">
                                      <a:srgbClr val="000000">
                                        <a:alpha val="43137"/>
                                      </a:srgbClr>
                                    </a:outerShdw>
                                  </a:effectLst>
                                  <a:latin typeface="Cambria Math"/>
                                </a:rPr>
                                <m:t>𝑡</m:t>
                              </m:r>
                            </m:sub>
                          </m:sSub>
                          <m:r>
                            <a:rPr lang="en-US" sz="2600" b="1">
                              <a:solidFill>
                                <a:srgbClr val="C00000"/>
                              </a:solidFill>
                              <a:effectLst>
                                <a:outerShdw blurRad="38100" dist="38100" dir="2700000" algn="tl">
                                  <a:srgbClr val="000000">
                                    <a:alpha val="43137"/>
                                  </a:srgbClr>
                                </a:outerShdw>
                              </a:effectLst>
                              <a:latin typeface="Cambria Math"/>
                            </a:rPr>
                            <m:t>𝑙</m:t>
                          </m:r>
                        </m:num>
                        <m:den>
                          <m:r>
                            <a:rPr lang="en-US" sz="2600" b="1">
                              <a:solidFill>
                                <a:srgbClr val="C00000"/>
                              </a:solidFill>
                              <a:effectLst>
                                <a:outerShdw blurRad="38100" dist="38100" dir="2700000" algn="tl">
                                  <a:srgbClr val="000000">
                                    <a:alpha val="43137"/>
                                  </a:srgbClr>
                                </a:outerShdw>
                              </a:effectLst>
                              <a:latin typeface="Cambria Math"/>
                            </a:rPr>
                            <m:t>𝐺</m:t>
                          </m:r>
                          <m:sSup>
                            <m:sSupPr>
                              <m:ctrlPr>
                                <a:rPr lang="en-US" sz="2600" b="1" i="1">
                                  <a:solidFill>
                                    <a:srgbClr val="C00000"/>
                                  </a:solidFill>
                                  <a:effectLst>
                                    <a:outerShdw blurRad="38100" dist="38100" dir="2700000" algn="tl">
                                      <a:srgbClr val="000000">
                                        <a:alpha val="43137"/>
                                      </a:srgbClr>
                                    </a:outerShdw>
                                  </a:effectLst>
                                  <a:latin typeface="Cambria Math"/>
                                </a:rPr>
                              </m:ctrlPr>
                            </m:sSupPr>
                            <m:e>
                              <m:r>
                                <a:rPr lang="en-US" sz="2600" b="1">
                                  <a:solidFill>
                                    <a:srgbClr val="C00000"/>
                                  </a:solidFill>
                                  <a:effectLst>
                                    <a:outerShdw blurRad="38100" dist="38100" dir="2700000" algn="tl">
                                      <a:srgbClr val="000000">
                                        <a:alpha val="43137"/>
                                      </a:srgbClr>
                                    </a:outerShdw>
                                  </a:effectLst>
                                  <a:latin typeface="Cambria Math"/>
                                </a:rPr>
                                <m:t>𝑑</m:t>
                              </m:r>
                            </m:e>
                            <m:sup>
                              <m:r>
                                <a:rPr lang="en-US" sz="2600" b="1">
                                  <a:solidFill>
                                    <a:srgbClr val="C00000"/>
                                  </a:solidFill>
                                  <a:effectLst>
                                    <a:outerShdw blurRad="38100" dist="38100" dir="2700000" algn="tl">
                                      <a:srgbClr val="000000">
                                        <a:alpha val="43137"/>
                                      </a:srgbClr>
                                    </a:outerShdw>
                                  </a:effectLst>
                                  <a:latin typeface="Cambria Math"/>
                                </a:rPr>
                                <m:t>4</m:t>
                              </m:r>
                            </m:sup>
                          </m:sSup>
                        </m:den>
                      </m:f>
                    </m:oMath>
                  </m:oMathPara>
                </a14:m>
                <a:endParaRPr lang="en-US" sz="2600" b="1" dirty="0">
                  <a:solidFill>
                    <a:srgbClr val="C00000"/>
                  </a:solidFill>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1259632" y="1124744"/>
                <a:ext cx="7704856" cy="5254324"/>
              </a:xfrm>
              <a:prstGeom prst="rect">
                <a:avLst/>
              </a:prstGeom>
              <a:blipFill rotWithShape="1">
                <a:blip r:embed="rId2"/>
                <a:stretch>
                  <a:fillRect t="-1161"/>
                </a:stretch>
              </a:blipFill>
            </p:spPr>
            <p:txBody>
              <a:bodyPr/>
              <a:lstStyle/>
              <a:p>
                <a:r>
                  <a:rPr lang="ar-EG">
                    <a:noFill/>
                  </a:rPr>
                  <a:t> </a:t>
                </a:r>
              </a:p>
            </p:txBody>
          </p:sp>
        </mc:Fallback>
      </mc:AlternateContent>
    </p:spTree>
    <p:extLst>
      <p:ext uri="{BB962C8B-B14F-4D97-AF65-F5344CB8AC3E}">
        <p14:creationId xmlns:p14="http://schemas.microsoft.com/office/powerpoint/2010/main" val="160125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2794" y="260648"/>
            <a:ext cx="7124328" cy="864096"/>
          </a:xfrm>
        </p:spPr>
        <p:txBody>
          <a:bodyPr>
            <a:normAutofit fontScale="90000"/>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الحمل المحوري اللامركزي  </a:t>
            </a:r>
            <a:r>
              <a:rPr lang="en-US" sz="2700" b="1" u="sng" dirty="0">
                <a:solidFill>
                  <a:srgbClr val="C00000"/>
                </a:solidFill>
                <a:effectLst>
                  <a:outerShdw blurRad="38100" dist="38100" dir="2700000" algn="tl">
                    <a:srgbClr val="000000">
                      <a:alpha val="43137"/>
                    </a:srgbClr>
                  </a:outerShdw>
                </a:effectLst>
                <a:cs typeface="Simple Bold Jut Out" pitchFamily="2" charset="-78"/>
              </a:rPr>
              <a:t>Eccentric Axial Loading</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8400" t="3445" r="3200" b="2299"/>
          <a:stretch/>
        </p:blipFill>
        <p:spPr bwMode="auto">
          <a:xfrm>
            <a:off x="1403648" y="1484784"/>
            <a:ext cx="7272808" cy="411329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355976" y="1484784"/>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4447607" y="3244334"/>
            <a:ext cx="248786" cy="369332"/>
          </a:xfrm>
          <a:prstGeom prst="rect">
            <a:avLst/>
          </a:prstGeom>
        </p:spPr>
        <p:txBody>
          <a:bodyPr wrap="none">
            <a:spAutoFit/>
          </a:bodyPr>
          <a:lstStyle/>
          <a:p>
            <a:r>
              <a:rPr lang="ar-EG" dirty="0"/>
              <a:t> </a:t>
            </a:r>
          </a:p>
        </p:txBody>
      </p:sp>
      <p:pic>
        <p:nvPicPr>
          <p:cNvPr id="11" name="Picture 10"/>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l="13853" t="22735" r="11254" b="14956"/>
          <a:stretch/>
        </p:blipFill>
        <p:spPr bwMode="auto">
          <a:xfrm>
            <a:off x="3347864" y="5598075"/>
            <a:ext cx="2448272" cy="86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220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812" y="62068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الإجهادات الرئيسية </a:t>
            </a:r>
            <a:r>
              <a:rPr lang="en-US" sz="2400" b="1" u="sng" dirty="0">
                <a:solidFill>
                  <a:srgbClr val="C00000"/>
                </a:solidFill>
                <a:effectLst>
                  <a:outerShdw blurRad="38100" dist="38100" dir="2700000" algn="tl">
                    <a:srgbClr val="000000">
                      <a:alpha val="43137"/>
                    </a:srgbClr>
                  </a:outerShdw>
                </a:effectLst>
                <a:cs typeface="Simple Bold Jut Out" pitchFamily="2" charset="-78"/>
              </a:rPr>
              <a:t>Principal Stresses</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950548" y="1340768"/>
            <a:ext cx="7704856" cy="4927246"/>
          </a:xfrm>
          <a:prstGeom prst="rect">
            <a:avLst/>
          </a:prstGeom>
        </p:spPr>
        <p:txBody>
          <a:bodyPr wrap="square">
            <a:spAutoFit/>
          </a:bodyPr>
          <a:lstStyle/>
          <a:p>
            <a:pPr algn="just">
              <a:lnSpc>
                <a:spcPct val="200000"/>
              </a:lnSpc>
            </a:pPr>
            <a:r>
              <a:rPr lang="ar-EG" sz="2800" b="1" dirty="0">
                <a:solidFill>
                  <a:srgbClr val="C00000"/>
                </a:solidFill>
                <a:effectLst>
                  <a:outerShdw blurRad="38100" dist="38100" dir="2700000" algn="tl">
                    <a:srgbClr val="000000">
                      <a:alpha val="43137"/>
                    </a:srgbClr>
                  </a:outerShdw>
                </a:effectLst>
              </a:rPr>
              <a:t>في التطبيقات الهندسية يوجد العديد من أجزاء الآلات التي تتعرض لأنواع عديدة من الأحمال في نفس الوقت منها على سبيل المثال أعمدة نقل القدرة التي تتعرض إلى عزم إنحناء وعزم إلتواء. لذا لابد على المصمم أن يقدر حالة الإجهادات التي يتعرض لها أي جزء من أجزاء الآلات تحت كل الظروف. </a:t>
            </a:r>
          </a:p>
          <a:p>
            <a:pPr algn="just">
              <a:lnSpc>
                <a:spcPct val="150000"/>
              </a:lnSpc>
            </a:pPr>
            <a:endParaRPr lang="en-US" sz="2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654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fontScale="90000"/>
          </a:bodyPr>
          <a:lstStyle/>
          <a:p>
            <a:pPr marL="182880" algn="ctr"/>
            <a:r>
              <a:rPr lang="ar-EG" sz="6000" b="1" u="sng" dirty="0">
                <a:solidFill>
                  <a:srgbClr val="C00000"/>
                </a:solidFill>
                <a:effectLst>
                  <a:outerShdw blurRad="38100" dist="38100" dir="2700000" algn="tl">
                    <a:srgbClr val="000000">
                      <a:alpha val="43137"/>
                    </a:srgbClr>
                  </a:outerShdw>
                </a:effectLst>
                <a:cs typeface="Simple Bold Jut Out" pitchFamily="2" charset="-78"/>
              </a:rPr>
              <a:t>الحمل الإستاتيكي</a:t>
            </a:r>
            <a:endParaRPr lang="ar-EG" sz="48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124744"/>
            <a:ext cx="7704856" cy="5262979"/>
          </a:xfrm>
          <a:prstGeom prst="rect">
            <a:avLst/>
          </a:prstGeom>
        </p:spPr>
        <p:txBody>
          <a:bodyPr wrap="square">
            <a:spAutoFit/>
          </a:bodyPr>
          <a:lstStyle/>
          <a:p>
            <a:pPr algn="just">
              <a:lnSpc>
                <a:spcPct val="150000"/>
              </a:lnSpc>
            </a:pPr>
            <a:r>
              <a:rPr lang="ar-EG" sz="2800" b="1" dirty="0">
                <a:solidFill>
                  <a:srgbClr val="C00000"/>
                </a:solidFill>
                <a:effectLst>
                  <a:outerShdw blurRad="38100" dist="38100" dir="2700000" algn="tl">
                    <a:srgbClr val="000000">
                      <a:alpha val="43137"/>
                    </a:srgbClr>
                  </a:outerShdw>
                </a:effectLst>
              </a:rPr>
              <a:t>هو الحمل الذي يتم التأثير به على جزء من آلة بشكل تدريجي ولا يتغير مقداره ولا إتجاهه مع الزمن. والأجزاء الميكانيكية التي تتعرض لأحمال إستاتيكية يحدث لها إنهيار أو إخفاق (أي أنها لاتؤدي وظيفتها بشكل مقبول) ويرجع هذا الإخفاق إلى واحدة من نماذج الإنهيار التالية:</a:t>
            </a:r>
          </a:p>
          <a:p>
            <a:pPr marL="457200" indent="-457200" algn="just">
              <a:lnSpc>
                <a:spcPct val="150000"/>
              </a:lnSpc>
              <a:buFont typeface="Wingdings" panose="05000000000000000000" pitchFamily="2" charset="2"/>
              <a:buChar char="ü"/>
            </a:pPr>
            <a:r>
              <a:rPr lang="ar-EG" sz="2800" b="1" dirty="0" smtClean="0">
                <a:solidFill>
                  <a:srgbClr val="C00000"/>
                </a:solidFill>
                <a:effectLst>
                  <a:outerShdw blurRad="38100" dist="38100" dir="2700000" algn="tl">
                    <a:srgbClr val="000000">
                      <a:alpha val="43137"/>
                    </a:srgbClr>
                  </a:outerShdw>
                </a:effectLst>
              </a:rPr>
              <a:t>الإنهيار </a:t>
            </a:r>
            <a:r>
              <a:rPr lang="ar-EG" sz="2800" b="1" dirty="0">
                <a:solidFill>
                  <a:srgbClr val="C00000"/>
                </a:solidFill>
                <a:effectLst>
                  <a:outerShdw blurRad="38100" dist="38100" dir="2700000" algn="tl">
                    <a:srgbClr val="000000">
                      <a:alpha val="43137"/>
                    </a:srgbClr>
                  </a:outerShdw>
                </a:effectLst>
              </a:rPr>
              <a:t>الناتج عن الإنحراف المرن </a:t>
            </a:r>
            <a:r>
              <a:rPr lang="en-US" sz="2000" b="1" dirty="0">
                <a:solidFill>
                  <a:srgbClr val="C00000"/>
                </a:solidFill>
                <a:effectLst>
                  <a:outerShdw blurRad="38100" dist="38100" dir="2700000" algn="tl">
                    <a:srgbClr val="000000">
                      <a:alpha val="43137"/>
                    </a:srgbClr>
                  </a:outerShdw>
                </a:effectLst>
              </a:rPr>
              <a:t>Elastic Deflection Failure</a:t>
            </a:r>
          </a:p>
          <a:p>
            <a:pPr marL="457200" indent="-457200" algn="just">
              <a:lnSpc>
                <a:spcPct val="150000"/>
              </a:lnSpc>
              <a:buFont typeface="Wingdings" panose="05000000000000000000" pitchFamily="2" charset="2"/>
              <a:buChar char="ü"/>
            </a:pPr>
            <a:r>
              <a:rPr lang="ar-EG" sz="2800" b="1" dirty="0" smtClean="0">
                <a:solidFill>
                  <a:srgbClr val="C00000"/>
                </a:solidFill>
                <a:effectLst>
                  <a:outerShdw blurRad="38100" dist="38100" dir="2700000" algn="tl">
                    <a:srgbClr val="000000">
                      <a:alpha val="43137"/>
                    </a:srgbClr>
                  </a:outerShdw>
                </a:effectLst>
              </a:rPr>
              <a:t>الإنهيار </a:t>
            </a:r>
            <a:r>
              <a:rPr lang="ar-EG" sz="2800" b="1" dirty="0">
                <a:solidFill>
                  <a:srgbClr val="C00000"/>
                </a:solidFill>
                <a:effectLst>
                  <a:outerShdw blurRad="38100" dist="38100" dir="2700000" algn="tl">
                    <a:srgbClr val="000000">
                      <a:alpha val="43137"/>
                    </a:srgbClr>
                  </a:outerShdw>
                </a:effectLst>
              </a:rPr>
              <a:t>الناتج عن الخضوع العام </a:t>
            </a:r>
            <a:r>
              <a:rPr lang="en-US" sz="2000" b="1" dirty="0">
                <a:solidFill>
                  <a:srgbClr val="C00000"/>
                </a:solidFill>
                <a:effectLst>
                  <a:outerShdw blurRad="38100" dist="38100" dir="2700000" algn="tl">
                    <a:srgbClr val="000000">
                      <a:alpha val="43137"/>
                    </a:srgbClr>
                  </a:outerShdw>
                </a:effectLst>
              </a:rPr>
              <a:t>General Yielding Failure</a:t>
            </a:r>
          </a:p>
          <a:p>
            <a:pPr marL="457200" indent="-457200" algn="just">
              <a:lnSpc>
                <a:spcPct val="150000"/>
              </a:lnSpc>
              <a:buFont typeface="Wingdings" panose="05000000000000000000" pitchFamily="2" charset="2"/>
              <a:buChar char="ü"/>
            </a:pPr>
            <a:r>
              <a:rPr lang="ar-EG" sz="2800" b="1" dirty="0" smtClean="0">
                <a:solidFill>
                  <a:srgbClr val="C00000"/>
                </a:solidFill>
                <a:effectLst>
                  <a:outerShdw blurRad="38100" dist="38100" dir="2700000" algn="tl">
                    <a:srgbClr val="000000">
                      <a:alpha val="43137"/>
                    </a:srgbClr>
                  </a:outerShdw>
                </a:effectLst>
              </a:rPr>
              <a:t>الإنهيار </a:t>
            </a:r>
            <a:r>
              <a:rPr lang="ar-EG" sz="2800" b="1" dirty="0">
                <a:solidFill>
                  <a:srgbClr val="C00000"/>
                </a:solidFill>
                <a:effectLst>
                  <a:outerShdw blurRad="38100" dist="38100" dir="2700000" algn="tl">
                    <a:srgbClr val="000000">
                      <a:alpha val="43137"/>
                    </a:srgbClr>
                  </a:outerShdw>
                </a:effectLst>
              </a:rPr>
              <a:t>الناتج عن الكسر </a:t>
            </a:r>
            <a:r>
              <a:rPr lang="en-US" sz="2000" b="1" dirty="0">
                <a:solidFill>
                  <a:srgbClr val="C00000"/>
                </a:solidFill>
                <a:effectLst>
                  <a:outerShdw blurRad="38100" dist="38100" dir="2700000" algn="tl">
                    <a:srgbClr val="000000">
                      <a:alpha val="43137"/>
                    </a:srgbClr>
                  </a:outerShdw>
                </a:effectLst>
              </a:rPr>
              <a:t>Fracture Failure</a:t>
            </a:r>
            <a:endParaRPr 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39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37517"/>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الإجهادات الرئيسية </a:t>
            </a:r>
            <a:r>
              <a:rPr lang="en-US" sz="2400" b="1" u="sng" dirty="0">
                <a:solidFill>
                  <a:srgbClr val="C00000"/>
                </a:solidFill>
                <a:effectLst>
                  <a:outerShdw blurRad="38100" dist="38100" dir="2700000" algn="tl">
                    <a:srgbClr val="000000">
                      <a:alpha val="43137"/>
                    </a:srgbClr>
                  </a:outerShdw>
                </a:effectLst>
                <a:cs typeface="Simple Bold Jut Out" pitchFamily="2" charset="-78"/>
              </a:rPr>
              <a:t>Principal Stresses</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1931" y="895606"/>
            <a:ext cx="7704856" cy="2793842"/>
          </a:xfrm>
          <a:prstGeom prst="rect">
            <a:avLst/>
          </a:prstGeom>
        </p:spPr>
        <p:txBody>
          <a:bodyPr wrap="square">
            <a:spAutoFit/>
          </a:bodyPr>
          <a:lstStyle/>
          <a:p>
            <a:pPr algn="just">
              <a:lnSpc>
                <a:spcPct val="150000"/>
              </a:lnSpc>
            </a:pPr>
            <a:r>
              <a:rPr lang="ar-EG" sz="2400" b="1" dirty="0" smtClean="0">
                <a:solidFill>
                  <a:srgbClr val="C00000"/>
                </a:solidFill>
                <a:effectLst>
                  <a:outerShdw blurRad="38100" dist="38100" dir="2700000" algn="tl">
                    <a:srgbClr val="000000">
                      <a:alpha val="43137"/>
                    </a:srgbClr>
                  </a:outerShdw>
                </a:effectLst>
              </a:rPr>
              <a:t>الشكل </a:t>
            </a:r>
            <a:r>
              <a:rPr lang="ar-EG" sz="2400" b="1" dirty="0">
                <a:solidFill>
                  <a:srgbClr val="C00000"/>
                </a:solidFill>
                <a:effectLst>
                  <a:outerShdw blurRad="38100" dist="38100" dir="2700000" algn="tl">
                    <a:srgbClr val="000000">
                      <a:alpha val="43137"/>
                    </a:srgbClr>
                  </a:outerShdw>
                </a:effectLst>
              </a:rPr>
              <a:t>التالي يوضح عنصر من لوح معدني يتعرض لنوعين من الإجهادات في إتجاهين متعامدين. والإجهادات التي يتعرض لها العنصر يمكن تقسيهما إلى إجهادات عمودية </a:t>
            </a:r>
            <a:r>
              <a:rPr lang="en-US" sz="2000" b="1" dirty="0">
                <a:solidFill>
                  <a:srgbClr val="C00000"/>
                </a:solidFill>
                <a:effectLst>
                  <a:outerShdw blurRad="38100" dist="38100" dir="2700000" algn="tl">
                    <a:srgbClr val="000000">
                      <a:alpha val="43137"/>
                    </a:srgbClr>
                  </a:outerShdw>
                </a:effectLst>
              </a:rPr>
              <a:t>Normal Stresses </a:t>
            </a:r>
            <a:r>
              <a:rPr lang="ar-EG" sz="2000" b="1" dirty="0" smtClean="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وهي </a:t>
            </a:r>
            <a:r>
              <a:rPr lang="ar-EG" sz="2400" b="1" dirty="0">
                <a:solidFill>
                  <a:srgbClr val="C00000"/>
                </a:solidFill>
                <a:effectLst>
                  <a:outerShdw blurRad="38100" dist="38100" dir="2700000" algn="tl">
                    <a:srgbClr val="000000">
                      <a:alpha val="43137"/>
                    </a:srgbClr>
                  </a:outerShdw>
                </a:effectLst>
              </a:rPr>
              <a:t>المتعامدة على مساحة المقطع للعنصر وإجهادات قص </a:t>
            </a:r>
            <a:r>
              <a:rPr lang="en-US" sz="2000" b="1" dirty="0">
                <a:solidFill>
                  <a:srgbClr val="C00000"/>
                </a:solidFill>
                <a:effectLst>
                  <a:outerShdw blurRad="38100" dist="38100" dir="2700000" algn="tl">
                    <a:srgbClr val="000000">
                      <a:alpha val="43137"/>
                    </a:srgbClr>
                  </a:outerShdw>
                </a:effectLst>
              </a:rPr>
              <a:t>Shear Stresses </a:t>
            </a:r>
            <a:r>
              <a:rPr lang="ar-EG" sz="2000" b="1" dirty="0" smtClean="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التي </a:t>
            </a:r>
            <a:r>
              <a:rPr lang="ar-EG" sz="2400" b="1" dirty="0">
                <a:solidFill>
                  <a:srgbClr val="C00000"/>
                </a:solidFill>
                <a:effectLst>
                  <a:outerShdw blurRad="38100" dist="38100" dir="2700000" algn="tl">
                    <a:srgbClr val="000000">
                      <a:alpha val="43137"/>
                    </a:srgbClr>
                  </a:outerShdw>
                </a:effectLst>
              </a:rPr>
              <a:t>تؤثر خارج مساحة المقطع للعنصر</a:t>
            </a:r>
            <a:r>
              <a:rPr lang="ar-EG" sz="2400" b="1" dirty="0" smtClean="0">
                <a:solidFill>
                  <a:srgbClr val="C00000"/>
                </a:solidFill>
                <a:effectLst>
                  <a:outerShdw blurRad="38100" dist="38100" dir="2700000" algn="tl">
                    <a:srgbClr val="000000">
                      <a:alpha val="43137"/>
                    </a:srgbClr>
                  </a:outerShdw>
                </a:effectLst>
              </a:rPr>
              <a:t>.</a:t>
            </a:r>
            <a:endParaRPr lang="en-US" sz="2600" b="1" dirty="0">
              <a:solidFill>
                <a:srgbClr val="C00000"/>
              </a:solidFill>
              <a:effectLst>
                <a:outerShdw blurRad="38100" dist="38100" dir="2700000" algn="tl">
                  <a:srgbClr val="000000">
                    <a:alpha val="43137"/>
                  </a:srgbClr>
                </a:outerShdw>
              </a:effectLst>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8361"/>
          <a:stretch/>
        </p:blipFill>
        <p:spPr bwMode="auto">
          <a:xfrm>
            <a:off x="2483769" y="3116439"/>
            <a:ext cx="4320479"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718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دوائر مور </a:t>
            </a:r>
            <a:r>
              <a:rPr lang="en-US" sz="2400" b="1" u="sng" dirty="0">
                <a:solidFill>
                  <a:srgbClr val="C00000"/>
                </a:solidFill>
                <a:effectLst>
                  <a:outerShdw blurRad="38100" dist="38100" dir="2700000" algn="tl">
                    <a:srgbClr val="000000">
                      <a:alpha val="43137"/>
                    </a:srgbClr>
                  </a:outerShdw>
                </a:effectLst>
                <a:cs typeface="Simple Bold Jut Out" pitchFamily="2" charset="-78"/>
              </a:rPr>
              <a:t>Mohr's Circles</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052736"/>
            <a:ext cx="7704856" cy="5613845"/>
          </a:xfrm>
          <a:prstGeom prst="rect">
            <a:avLst/>
          </a:prstGeom>
        </p:spPr>
        <p:txBody>
          <a:bodyPr wrap="square">
            <a:spAutoFit/>
          </a:bodyPr>
          <a:lstStyle/>
          <a:p>
            <a:pPr algn="just">
              <a:lnSpc>
                <a:spcPct val="130000"/>
              </a:lnSpc>
            </a:pPr>
            <a:r>
              <a:rPr lang="ar-EG" sz="2800" b="1" dirty="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تعتبر طريقة رسم دوائر مور واحدة من أهم الطرق الفعالة في تقدير الإجهادات العمودية الرئيسية وإجهاد القص الرئيسي وفيما يلي كيفية تمثيل الإجهادات لدائرة مور</a:t>
            </a:r>
            <a:r>
              <a:rPr lang="ar-EG" sz="2400" b="1" dirty="0" smtClean="0">
                <a:solidFill>
                  <a:srgbClr val="C00000"/>
                </a:solidFill>
                <a:effectLst>
                  <a:outerShdw blurRad="38100" dist="38100" dir="2700000" algn="tl">
                    <a:srgbClr val="000000">
                      <a:alpha val="43137"/>
                    </a:srgbClr>
                  </a:outerShdw>
                </a:effectLst>
              </a:rPr>
              <a:t>: </a:t>
            </a:r>
          </a:p>
          <a:p>
            <a:pPr lvl="0" algn="just">
              <a:lnSpc>
                <a:spcPct val="130000"/>
              </a:lnSpc>
              <a:buSzPts val="1600"/>
              <a:tabLst>
                <a:tab pos="-635" algn="l"/>
              </a:tabLst>
            </a:pPr>
            <a:r>
              <a:rPr lang="ar-EG" sz="2400" b="1" dirty="0">
                <a:solidFill>
                  <a:srgbClr val="C00000"/>
                </a:solidFill>
                <a:effectLst>
                  <a:outerShdw blurRad="38100" dist="38100" dir="2700000" algn="tl">
                    <a:srgbClr val="000000">
                      <a:alpha val="43137"/>
                    </a:srgbClr>
                  </a:outerShdw>
                </a:effectLst>
              </a:rPr>
              <a:t>الإجهادات العمودية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x</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و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y</a:t>
            </a:r>
            <a:r>
              <a:rPr lang="en-US" sz="2400" b="1" dirty="0">
                <a:solidFill>
                  <a:srgbClr val="C00000"/>
                </a:solidFill>
                <a:effectLst>
                  <a:outerShdw blurRad="38100" dist="38100" dir="2700000" algn="tl">
                    <a:srgbClr val="000000">
                      <a:alpha val="43137"/>
                    </a:srgbClr>
                  </a:outerShdw>
                </a:effectLst>
              </a:rPr>
              <a:t>)</a:t>
            </a:r>
            <a:r>
              <a:rPr lang="ar-EG" sz="2400" b="1" dirty="0">
                <a:solidFill>
                  <a:srgbClr val="C00000"/>
                </a:solidFill>
                <a:effectLst>
                  <a:outerShdw blurRad="38100" dist="38100" dir="2700000" algn="tl">
                    <a:srgbClr val="000000">
                      <a:alpha val="43137"/>
                    </a:srgbClr>
                  </a:outerShdw>
                </a:effectLst>
              </a:rPr>
              <a:t> والإجهادات الرئيسية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1</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و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a:t>
            </a:r>
            <a:r>
              <a:rPr lang="ar-EG" sz="2400" b="1" dirty="0">
                <a:solidFill>
                  <a:srgbClr val="C00000"/>
                </a:solidFill>
                <a:effectLst>
                  <a:outerShdw blurRad="38100" dist="38100" dir="2700000" algn="tl">
                    <a:srgbClr val="000000">
                      <a:alpha val="43137"/>
                    </a:srgbClr>
                  </a:outerShdw>
                </a:effectLst>
              </a:rPr>
              <a:t> يمثلان على محور السينات بحيث تكون إجهادات الشد العمودية </a:t>
            </a:r>
            <a:r>
              <a:rPr lang="ar-EG" sz="2400" b="1" dirty="0" smtClean="0">
                <a:solidFill>
                  <a:srgbClr val="C00000"/>
                </a:solidFill>
                <a:effectLst>
                  <a:outerShdw blurRad="38100" dist="38100" dir="2700000" algn="tl">
                    <a:srgbClr val="000000">
                      <a:alpha val="43137"/>
                    </a:srgbClr>
                  </a:outerShdw>
                </a:effectLst>
              </a:rPr>
              <a:t>موجبة     </a:t>
            </a:r>
            <a:r>
              <a:rPr lang="ar-EG" sz="2400" b="1" dirty="0">
                <a:solidFill>
                  <a:srgbClr val="C00000"/>
                </a:solidFill>
                <a:effectLst>
                  <a:outerShdw blurRad="38100" dist="38100" dir="2700000" algn="tl">
                    <a:srgbClr val="000000">
                      <a:alpha val="43137"/>
                    </a:srgbClr>
                  </a:outerShdw>
                </a:effectLst>
              </a:rPr>
              <a:t>(أي ناحية اليمين من نقطة الأصل) وإجهادات الضغط العمودية </a:t>
            </a:r>
            <a:r>
              <a:rPr lang="ar-EG" sz="2400" b="1" dirty="0" smtClean="0">
                <a:solidFill>
                  <a:srgbClr val="C00000"/>
                </a:solidFill>
                <a:effectLst>
                  <a:outerShdw blurRad="38100" dist="38100" dir="2700000" algn="tl">
                    <a:srgbClr val="000000">
                      <a:alpha val="43137"/>
                    </a:srgbClr>
                  </a:outerShdw>
                </a:effectLst>
              </a:rPr>
              <a:t>سالبة       (</a:t>
            </a:r>
            <a:r>
              <a:rPr lang="ar-EG" sz="2400" b="1" dirty="0">
                <a:solidFill>
                  <a:srgbClr val="C00000"/>
                </a:solidFill>
                <a:effectLst>
                  <a:outerShdw blurRad="38100" dist="38100" dir="2700000" algn="tl">
                    <a:srgbClr val="000000">
                      <a:alpha val="43137"/>
                    </a:srgbClr>
                  </a:outerShdw>
                </a:effectLst>
              </a:rPr>
              <a:t>أي ناحية اليسار من نقطة الأصل).</a:t>
            </a:r>
            <a:endParaRPr lang="en-US" sz="2400" b="1" dirty="0">
              <a:solidFill>
                <a:srgbClr val="C00000"/>
              </a:solidFill>
              <a:effectLst>
                <a:outerShdw blurRad="38100" dist="38100" dir="2700000" algn="tl">
                  <a:srgbClr val="000000">
                    <a:alpha val="43137"/>
                  </a:srgbClr>
                </a:outerShdw>
              </a:effectLst>
            </a:endParaRPr>
          </a:p>
          <a:p>
            <a:pPr algn="just">
              <a:lnSpc>
                <a:spcPct val="130000"/>
              </a:lnSpc>
              <a:buSzPts val="1600"/>
              <a:tabLst>
                <a:tab pos="-635" algn="l"/>
              </a:tabLst>
            </a:pPr>
            <a:r>
              <a:rPr lang="ar-EG" sz="2400" b="1" dirty="0">
                <a:solidFill>
                  <a:srgbClr val="C00000"/>
                </a:solidFill>
                <a:effectLst>
                  <a:outerShdw blurRad="38100" dist="38100" dir="2700000" algn="tl">
                    <a:srgbClr val="000000">
                      <a:alpha val="43137"/>
                    </a:srgbClr>
                  </a:outerShdw>
                </a:effectLst>
              </a:rPr>
              <a:t>إجهادات القص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err="1">
                <a:solidFill>
                  <a:srgbClr val="C00000"/>
                </a:solidFill>
                <a:effectLst>
                  <a:outerShdw blurRad="38100" dist="38100" dir="2700000" algn="tl">
                    <a:srgbClr val="000000">
                      <a:alpha val="43137"/>
                    </a:srgbClr>
                  </a:outerShdw>
                </a:effectLst>
              </a:rPr>
              <a:t>yx</a:t>
            </a:r>
            <a:r>
              <a:rPr lang="en-US" sz="2400" b="1" dirty="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و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err="1">
                <a:solidFill>
                  <a:srgbClr val="C00000"/>
                </a:solidFill>
                <a:effectLst>
                  <a:outerShdw blurRad="38100" dist="38100" dir="2700000" algn="tl">
                    <a:srgbClr val="000000">
                      <a:alpha val="43137"/>
                    </a:srgbClr>
                  </a:outerShdw>
                </a:effectLst>
              </a:rPr>
              <a:t>xy</a:t>
            </a:r>
            <a:r>
              <a:rPr lang="en-US" sz="2400" b="1" dirty="0">
                <a:solidFill>
                  <a:srgbClr val="C00000"/>
                </a:solidFill>
                <a:effectLst>
                  <a:outerShdw blurRad="38100" dist="38100" dir="2700000" algn="tl">
                    <a:srgbClr val="000000">
                      <a:alpha val="43137"/>
                    </a:srgbClr>
                  </a:outerShdw>
                </a:effectLst>
              </a:rPr>
              <a:t>)</a:t>
            </a:r>
            <a:r>
              <a:rPr lang="ar-EG" sz="2400" b="1" dirty="0">
                <a:solidFill>
                  <a:srgbClr val="C00000"/>
                </a:solidFill>
                <a:effectLst>
                  <a:outerShdw blurRad="38100" dist="38100" dir="2700000" algn="tl">
                    <a:srgbClr val="000000">
                      <a:alpha val="43137"/>
                    </a:srgbClr>
                  </a:outerShdw>
                </a:effectLst>
              </a:rPr>
              <a:t> وإجهاد القص الرئيسي </a:t>
            </a:r>
            <a:r>
              <a:rPr lang="en-US"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max</a:t>
            </a:r>
            <a:r>
              <a:rPr lang="en-US" sz="2400" b="1" dirty="0">
                <a:solidFill>
                  <a:srgbClr val="C00000"/>
                </a:solidFill>
                <a:effectLst>
                  <a:outerShdw blurRad="38100" dist="38100" dir="2700000" algn="tl">
                    <a:srgbClr val="000000">
                      <a:alpha val="43137"/>
                    </a:srgbClr>
                  </a:outerShdw>
                </a:effectLst>
              </a:rPr>
              <a:t>)</a:t>
            </a:r>
            <a:r>
              <a:rPr lang="ar-EG" sz="2400" b="1" dirty="0">
                <a:solidFill>
                  <a:srgbClr val="C00000"/>
                </a:solidFill>
                <a:effectLst>
                  <a:outerShdw blurRad="38100" dist="38100" dir="2700000" algn="tl">
                    <a:srgbClr val="000000">
                      <a:alpha val="43137"/>
                    </a:srgbClr>
                  </a:outerShdw>
                </a:effectLst>
              </a:rPr>
              <a:t> يمثلان على محور الصادات بحيث تكون إشارتهما موجبة في حالة ما إذا كان الدوران في إتجاه عقارب الساعة ، وإشارتهما سالبة في حالة ما إذا كان الدوران في عكس إتجاه عقارب الساعة</a:t>
            </a:r>
            <a:r>
              <a:rPr lang="ar-EG" sz="2400" b="1" dirty="0" smtClean="0">
                <a:solidFill>
                  <a:srgbClr val="C00000"/>
                </a:solidFill>
                <a:effectLst>
                  <a:outerShdw blurRad="38100" dist="38100" dir="2700000" algn="tl">
                    <a:srgbClr val="000000">
                      <a:alpha val="43137"/>
                    </a:srgbClr>
                  </a:outerShdw>
                </a:effectLst>
              </a:rPr>
              <a:t>.</a:t>
            </a:r>
            <a:endParaRPr lang="en-US" sz="2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7145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نظريات الإنهيار المرن </a:t>
            </a:r>
            <a:r>
              <a:rPr lang="en-US" sz="2400" b="1" u="sng" dirty="0">
                <a:solidFill>
                  <a:srgbClr val="C00000"/>
                </a:solidFill>
                <a:effectLst>
                  <a:outerShdw blurRad="38100" dist="38100" dir="2700000" algn="tl">
                    <a:srgbClr val="000000">
                      <a:alpha val="43137"/>
                    </a:srgbClr>
                  </a:outerShdw>
                </a:effectLst>
                <a:cs typeface="Simple Bold Jut Out" pitchFamily="2" charset="-78"/>
              </a:rPr>
              <a:t>Theories of Elastic failure</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052735"/>
            <a:ext cx="7704856" cy="5262979"/>
          </a:xfrm>
          <a:prstGeom prst="rect">
            <a:avLst/>
          </a:prstGeom>
        </p:spPr>
        <p:txBody>
          <a:bodyPr wrap="square">
            <a:spAutoFit/>
          </a:bodyPr>
          <a:lstStyle/>
          <a:p>
            <a:pPr algn="just">
              <a:lnSpc>
                <a:spcPct val="150000"/>
              </a:lnSpc>
            </a:pPr>
            <a:r>
              <a:rPr lang="ar-EG" sz="2800" b="1" dirty="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في التطبيقات الهندسية يوجد كثير من عناصر الآلات تتعرض لعدة أنواع من الاحمال في نفس الوقت وينتج عن تلك الأحمال تولد إجهادات مركبة تؤثر على الأداء الوظيفي لتلك العناصر. فمثلا عزم الإلتواء يتولد عنه إجهاد قص إلتوائي أما عزم الإنحناء فيتولد عنه إجهاد إنحناء. وفيما يلي أمثلة لبعض عناصر الآلات التي تتعرض لأحمال مركبة:</a:t>
            </a: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مسامير القدرة:</a:t>
            </a:r>
            <a:r>
              <a:rPr lang="en-US" sz="2400" b="1" dirty="0" smtClean="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تتعرض لعزم إلتواء وكذلك لقوة محورية.</a:t>
            </a: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أعمدة المرافق:</a:t>
            </a:r>
            <a:r>
              <a:rPr lang="en-US" sz="2400" b="1" dirty="0" smtClean="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تتعرض لعزم إنحناء مركب وأيضا لعزم إلتواء.</a:t>
            </a: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مسامير </a:t>
            </a:r>
            <a:r>
              <a:rPr lang="ar-EG" sz="2400" b="1" dirty="0">
                <a:solidFill>
                  <a:srgbClr val="C00000"/>
                </a:solidFill>
                <a:effectLst>
                  <a:outerShdw blurRad="38100" dist="38100" dir="2700000" algn="tl">
                    <a:srgbClr val="000000">
                      <a:alpha val="43137"/>
                    </a:srgbClr>
                  </a:outerShdw>
                </a:effectLst>
              </a:rPr>
              <a:t>تثبيت </a:t>
            </a:r>
            <a:r>
              <a:rPr lang="ar-EG" sz="2400" b="1" dirty="0" smtClean="0">
                <a:solidFill>
                  <a:srgbClr val="C00000"/>
                </a:solidFill>
                <a:effectLst>
                  <a:outerShdw blurRad="38100" dist="38100" dir="2700000" algn="tl">
                    <a:srgbClr val="000000">
                      <a:alpha val="43137"/>
                    </a:srgbClr>
                  </a:outerShdw>
                </a:effectLst>
              </a:rPr>
              <a:t>الأرفف:</a:t>
            </a:r>
            <a:r>
              <a:rPr lang="en-US" sz="2400" b="1" dirty="0" smtClean="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تتعرض إلى أحمال تسبب إجهادات شد وقص</a:t>
            </a:r>
            <a:r>
              <a:rPr lang="ar-EG" sz="2400" b="1" dirty="0" smtClean="0">
                <a:solidFill>
                  <a:srgbClr val="C00000"/>
                </a:solidFill>
                <a:effectLst>
                  <a:outerShdw blurRad="38100" dist="38100" dir="2700000" algn="tl">
                    <a:srgbClr val="000000">
                      <a:alpha val="43137"/>
                    </a:srgbClr>
                  </a:outerShdw>
                </a:effectLst>
              </a:rPr>
              <a:t>.</a:t>
            </a: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أعمدة </a:t>
            </a:r>
            <a:r>
              <a:rPr lang="ar-EG" sz="2400" b="1" dirty="0">
                <a:solidFill>
                  <a:srgbClr val="C00000"/>
                </a:solidFill>
                <a:effectLst>
                  <a:outerShdw blurRad="38100" dist="38100" dir="2700000" algn="tl">
                    <a:srgbClr val="000000">
                      <a:alpha val="43137"/>
                    </a:srgbClr>
                  </a:outerShdw>
                </a:effectLst>
              </a:rPr>
              <a:t>المرواح وأذرع </a:t>
            </a:r>
            <a:r>
              <a:rPr lang="ar-EG" sz="2400" b="1" dirty="0" smtClean="0">
                <a:solidFill>
                  <a:srgbClr val="C00000"/>
                </a:solidFill>
                <a:effectLst>
                  <a:outerShdw blurRad="38100" dist="38100" dir="2700000" algn="tl">
                    <a:srgbClr val="000000">
                      <a:alpha val="43137"/>
                    </a:srgbClr>
                  </a:outerShdw>
                </a:effectLst>
              </a:rPr>
              <a:t>التوصيل:</a:t>
            </a:r>
            <a:r>
              <a:rPr lang="en-US" sz="2400" b="1" dirty="0" smtClean="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تتعرض لأحمال مركبة</a:t>
            </a:r>
            <a:r>
              <a:rPr lang="ar-EG" sz="2800" b="1" dirty="0" smtClean="0">
                <a:solidFill>
                  <a:srgbClr val="C00000"/>
                </a:solidFill>
                <a:effectLst>
                  <a:outerShdw blurRad="38100" dist="38100" dir="2700000" algn="tl">
                    <a:srgbClr val="000000">
                      <a:alpha val="43137"/>
                    </a:srgbClr>
                  </a:outerShdw>
                </a:effectLst>
              </a:rPr>
              <a:t>.</a:t>
            </a:r>
            <a:endParaRPr lang="en-US" sz="2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477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نظريات الإنهيار المرن </a:t>
            </a:r>
            <a:r>
              <a:rPr lang="en-US" sz="2400" b="1" u="sng" dirty="0">
                <a:solidFill>
                  <a:srgbClr val="C00000"/>
                </a:solidFill>
                <a:effectLst>
                  <a:outerShdw blurRad="38100" dist="38100" dir="2700000" algn="tl">
                    <a:srgbClr val="000000">
                      <a:alpha val="43137"/>
                    </a:srgbClr>
                  </a:outerShdw>
                </a:effectLst>
                <a:cs typeface="Simple Bold Jut Out" pitchFamily="2" charset="-78"/>
              </a:rPr>
              <a:t>Theories of Elastic failure</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052735"/>
            <a:ext cx="7704856" cy="5539978"/>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نظرية </a:t>
            </a:r>
            <a:r>
              <a:rPr lang="ar-EG" sz="2400" b="1" dirty="0">
                <a:solidFill>
                  <a:srgbClr val="C00000"/>
                </a:solidFill>
                <a:effectLst>
                  <a:outerShdw blurRad="38100" dist="38100" dir="2700000" algn="tl">
                    <a:srgbClr val="000000">
                      <a:alpha val="43137"/>
                    </a:srgbClr>
                  </a:outerShdw>
                </a:effectLst>
              </a:rPr>
              <a:t>اقصى إجهاد رئيسي </a:t>
            </a:r>
            <a:r>
              <a:rPr lang="en-US" sz="2000" b="1" dirty="0">
                <a:solidFill>
                  <a:srgbClr val="C00000"/>
                </a:solidFill>
                <a:effectLst>
                  <a:outerShdw blurRad="38100" dist="38100" dir="2700000" algn="tl">
                    <a:srgbClr val="000000">
                      <a:alpha val="43137"/>
                    </a:srgbClr>
                  </a:outerShdw>
                </a:effectLst>
              </a:rPr>
              <a:t>Maximum Principle Stress Theory </a:t>
            </a:r>
            <a:r>
              <a:rPr lang="ar-EG" sz="2400" b="1" dirty="0">
                <a:solidFill>
                  <a:srgbClr val="C00000"/>
                </a:solidFill>
                <a:effectLst>
                  <a:outerShdw blurRad="38100" dist="38100" dir="2700000" algn="tl">
                    <a:srgbClr val="000000">
                      <a:alpha val="43137"/>
                    </a:srgbClr>
                  </a:outerShdw>
                </a:effectLst>
              </a:rPr>
              <a:t>وتسمى </a:t>
            </a:r>
            <a:r>
              <a:rPr lang="ar-EG" sz="2400" b="1" dirty="0" smtClean="0">
                <a:solidFill>
                  <a:srgbClr val="C00000"/>
                </a:solidFill>
                <a:effectLst>
                  <a:outerShdw blurRad="38100" dist="38100" dir="2700000" algn="tl">
                    <a:srgbClr val="000000">
                      <a:alpha val="43137"/>
                    </a:srgbClr>
                  </a:outerShdw>
                </a:effectLst>
              </a:rPr>
              <a:t>نظرية</a:t>
            </a:r>
            <a:r>
              <a:rPr lang="en-US" sz="2000" b="1" dirty="0" smtClean="0">
                <a:solidFill>
                  <a:srgbClr val="C00000"/>
                </a:solidFill>
                <a:effectLst>
                  <a:outerShdw blurRad="38100" dist="38100" dir="2700000" algn="tl">
                    <a:srgbClr val="000000">
                      <a:alpha val="43137"/>
                    </a:srgbClr>
                  </a:outerShdw>
                </a:effectLst>
              </a:rPr>
              <a:t>Rankine    </a:t>
            </a:r>
            <a:endParaRPr lang="en-US" sz="2400" b="1" dirty="0">
              <a:solidFill>
                <a:srgbClr val="C00000"/>
              </a:solidFill>
              <a:effectLst>
                <a:outerShdw blurRad="38100" dist="38100" dir="2700000" algn="tl">
                  <a:srgbClr val="000000">
                    <a:alpha val="43137"/>
                  </a:srgbClr>
                </a:outerShdw>
              </a:effectLst>
            </a:endParaRP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نظرية </a:t>
            </a:r>
            <a:r>
              <a:rPr lang="ar-EG" sz="2400" b="1" dirty="0">
                <a:solidFill>
                  <a:srgbClr val="C00000"/>
                </a:solidFill>
                <a:effectLst>
                  <a:outerShdw blurRad="38100" dist="38100" dir="2700000" algn="tl">
                    <a:srgbClr val="000000">
                      <a:alpha val="43137"/>
                    </a:srgbClr>
                  </a:outerShdw>
                </a:effectLst>
              </a:rPr>
              <a:t>أقصى إجهاد قص </a:t>
            </a:r>
            <a:r>
              <a:rPr lang="en-US" sz="2000" b="1" dirty="0">
                <a:solidFill>
                  <a:srgbClr val="C00000"/>
                </a:solidFill>
                <a:effectLst>
                  <a:outerShdw blurRad="38100" dist="38100" dir="2700000" algn="tl">
                    <a:srgbClr val="000000">
                      <a:alpha val="43137"/>
                    </a:srgbClr>
                  </a:outerShdw>
                </a:effectLst>
              </a:rPr>
              <a:t>Maximum Shear Theory</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وتسمى </a:t>
            </a:r>
            <a:r>
              <a:rPr lang="ar-EG" sz="2400" b="1" dirty="0">
                <a:solidFill>
                  <a:srgbClr val="C00000"/>
                </a:solidFill>
                <a:effectLst>
                  <a:outerShdw blurRad="38100" dist="38100" dir="2700000" algn="tl">
                    <a:srgbClr val="000000">
                      <a:alpha val="43137"/>
                    </a:srgbClr>
                  </a:outerShdw>
                </a:effectLst>
              </a:rPr>
              <a:t>نظرية </a:t>
            </a:r>
            <a:r>
              <a:rPr lang="en-US" sz="2000" b="1" dirty="0">
                <a:solidFill>
                  <a:srgbClr val="C00000"/>
                </a:solidFill>
                <a:effectLst>
                  <a:outerShdw blurRad="38100" dist="38100" dir="2700000" algn="tl">
                    <a:srgbClr val="000000">
                      <a:alpha val="43137"/>
                    </a:srgbClr>
                  </a:outerShdw>
                </a:effectLst>
              </a:rPr>
              <a:t>Coulomb , Tressa and Guest's</a:t>
            </a:r>
            <a:endParaRPr lang="en-US" sz="2400" b="1" dirty="0">
              <a:solidFill>
                <a:srgbClr val="C00000"/>
              </a:solidFill>
              <a:effectLst>
                <a:outerShdw blurRad="38100" dist="38100" dir="2700000" algn="tl">
                  <a:srgbClr val="000000">
                    <a:alpha val="43137"/>
                  </a:srgbClr>
                </a:outerShdw>
              </a:effectLst>
            </a:endParaRP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نظرية </a:t>
            </a:r>
            <a:r>
              <a:rPr lang="ar-EG" sz="2400" b="1" dirty="0">
                <a:solidFill>
                  <a:srgbClr val="C00000"/>
                </a:solidFill>
                <a:effectLst>
                  <a:outerShdw blurRad="38100" dist="38100" dir="2700000" algn="tl">
                    <a:srgbClr val="000000">
                      <a:alpha val="43137"/>
                    </a:srgbClr>
                  </a:outerShdw>
                </a:effectLst>
              </a:rPr>
              <a:t>طاقة التشوه </a:t>
            </a:r>
            <a:r>
              <a:rPr lang="en-US" sz="2000" b="1" dirty="0">
                <a:solidFill>
                  <a:srgbClr val="C00000"/>
                </a:solidFill>
                <a:effectLst>
                  <a:outerShdw blurRad="38100" dist="38100" dir="2700000" algn="tl">
                    <a:srgbClr val="000000">
                      <a:alpha val="43137"/>
                    </a:srgbClr>
                  </a:outerShdw>
                </a:effectLst>
              </a:rPr>
              <a:t>Distortion Energy Theory</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وتسمى </a:t>
            </a:r>
            <a:r>
              <a:rPr lang="ar-EG" sz="2400" b="1" dirty="0">
                <a:solidFill>
                  <a:srgbClr val="C00000"/>
                </a:solidFill>
                <a:effectLst>
                  <a:outerShdw blurRad="38100" dist="38100" dir="2700000" algn="tl">
                    <a:srgbClr val="000000">
                      <a:alpha val="43137"/>
                    </a:srgbClr>
                  </a:outerShdw>
                </a:effectLst>
              </a:rPr>
              <a:t>نظرية </a:t>
            </a:r>
            <a:r>
              <a:rPr lang="en-US" sz="2000" b="1" dirty="0">
                <a:solidFill>
                  <a:srgbClr val="C00000"/>
                </a:solidFill>
                <a:effectLst>
                  <a:outerShdw blurRad="38100" dist="38100" dir="2700000" algn="tl">
                    <a:srgbClr val="000000">
                      <a:alpha val="43137"/>
                    </a:srgbClr>
                  </a:outerShdw>
                </a:effectLst>
              </a:rPr>
              <a:t>Huber, von Mises and Hencky's</a:t>
            </a:r>
            <a:endParaRPr lang="en-US" sz="2400" b="1" dirty="0">
              <a:solidFill>
                <a:srgbClr val="C00000"/>
              </a:solidFill>
              <a:effectLst>
                <a:outerShdw blurRad="38100" dist="38100" dir="2700000" algn="tl">
                  <a:srgbClr val="000000">
                    <a:alpha val="43137"/>
                  </a:srgbClr>
                </a:outerShdw>
              </a:effectLst>
            </a:endParaRP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نظرية </a:t>
            </a:r>
            <a:r>
              <a:rPr lang="ar-EG" sz="2400" b="1" dirty="0">
                <a:solidFill>
                  <a:srgbClr val="C00000"/>
                </a:solidFill>
                <a:effectLst>
                  <a:outerShdw blurRad="38100" dist="38100" dir="2700000" algn="tl">
                    <a:srgbClr val="000000">
                      <a:alpha val="43137"/>
                    </a:srgbClr>
                  </a:outerShdw>
                </a:effectLst>
              </a:rPr>
              <a:t>أقصى إنفعال </a:t>
            </a:r>
            <a:r>
              <a:rPr lang="en-US" sz="2000" b="1" dirty="0">
                <a:solidFill>
                  <a:srgbClr val="C00000"/>
                </a:solidFill>
                <a:effectLst>
                  <a:outerShdw blurRad="38100" dist="38100" dir="2700000" algn="tl">
                    <a:srgbClr val="000000">
                      <a:alpha val="43137"/>
                    </a:srgbClr>
                  </a:outerShdw>
                </a:effectLst>
              </a:rPr>
              <a:t>Maximum Strain Theory </a:t>
            </a:r>
            <a:r>
              <a:rPr lang="ar-EG" sz="2000" b="1" dirty="0" smtClean="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وتسمى نظرية</a:t>
            </a:r>
            <a:r>
              <a:rPr lang="en-US" sz="2000" b="1" dirty="0" smtClean="0">
                <a:solidFill>
                  <a:srgbClr val="C00000"/>
                </a:solidFill>
                <a:effectLst>
                  <a:outerShdw blurRad="38100" dist="38100" dir="2700000" algn="tl">
                    <a:srgbClr val="000000">
                      <a:alpha val="43137"/>
                    </a:srgbClr>
                  </a:outerShdw>
                </a:effectLst>
              </a:rPr>
              <a:t>St</a:t>
            </a:r>
            <a:r>
              <a:rPr lang="en-US" sz="2000" b="1" dirty="0">
                <a:solidFill>
                  <a:srgbClr val="C00000"/>
                </a:solidFill>
                <a:effectLst>
                  <a:outerShdw blurRad="38100" dist="38100" dir="2700000" algn="tl">
                    <a:srgbClr val="000000">
                      <a:alpha val="43137"/>
                    </a:srgbClr>
                  </a:outerShdw>
                </a:effectLst>
              </a:rPr>
              <a:t>. Venant's</a:t>
            </a:r>
            <a:endParaRPr lang="en-US" sz="2400" b="1" dirty="0">
              <a:solidFill>
                <a:srgbClr val="C00000"/>
              </a:solidFill>
              <a:effectLst>
                <a:outerShdw blurRad="38100" dist="38100" dir="2700000" algn="tl">
                  <a:srgbClr val="000000">
                    <a:alpha val="43137"/>
                  </a:srgbClr>
                </a:outerShdw>
              </a:effectLst>
            </a:endParaRPr>
          </a:p>
          <a:p>
            <a:pPr marL="34290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نظرية </a:t>
            </a:r>
            <a:r>
              <a:rPr lang="ar-EG" sz="2400" b="1" dirty="0">
                <a:solidFill>
                  <a:srgbClr val="C00000"/>
                </a:solidFill>
                <a:effectLst>
                  <a:outerShdw blurRad="38100" dist="38100" dir="2700000" algn="tl">
                    <a:srgbClr val="000000">
                      <a:alpha val="43137"/>
                    </a:srgbClr>
                  </a:outerShdw>
                </a:effectLst>
              </a:rPr>
              <a:t>المجموع الأقصى لطاقة </a:t>
            </a:r>
            <a:r>
              <a:rPr lang="ar-EG" sz="2400" b="1" dirty="0" smtClean="0">
                <a:solidFill>
                  <a:srgbClr val="C00000"/>
                </a:solidFill>
                <a:effectLst>
                  <a:outerShdw blurRad="38100" dist="38100" dir="2700000" algn="tl">
                    <a:srgbClr val="000000">
                      <a:alpha val="43137"/>
                    </a:srgbClr>
                  </a:outerShdw>
                </a:effectLst>
              </a:rPr>
              <a:t>الإنفعال</a:t>
            </a:r>
            <a:r>
              <a:rPr lang="en-US" sz="2000" b="1" dirty="0" smtClean="0">
                <a:solidFill>
                  <a:srgbClr val="C00000"/>
                </a:solidFill>
                <a:effectLst>
                  <a:outerShdw blurRad="38100" dist="38100" dir="2700000" algn="tl">
                    <a:srgbClr val="000000">
                      <a:alpha val="43137"/>
                    </a:srgbClr>
                  </a:outerShdw>
                </a:effectLst>
              </a:rPr>
              <a:t>Maximum </a:t>
            </a:r>
            <a:r>
              <a:rPr lang="en-US" sz="2000" b="1" dirty="0">
                <a:solidFill>
                  <a:srgbClr val="C00000"/>
                </a:solidFill>
                <a:effectLst>
                  <a:outerShdw blurRad="38100" dist="38100" dir="2700000" algn="tl">
                    <a:srgbClr val="000000">
                      <a:alpha val="43137"/>
                    </a:srgbClr>
                  </a:outerShdw>
                </a:effectLst>
              </a:rPr>
              <a:t>Total Strain Energy Theory </a:t>
            </a:r>
            <a:r>
              <a:rPr lang="ar-EG" sz="2000" b="1" dirty="0" smtClean="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وتسمى </a:t>
            </a:r>
            <a:r>
              <a:rPr lang="ar-EG" sz="2400" b="1" dirty="0">
                <a:solidFill>
                  <a:srgbClr val="C00000"/>
                </a:solidFill>
                <a:effectLst>
                  <a:outerShdw blurRad="38100" dist="38100" dir="2700000" algn="tl">
                    <a:srgbClr val="000000">
                      <a:alpha val="43137"/>
                    </a:srgbClr>
                  </a:outerShdw>
                </a:effectLst>
              </a:rPr>
              <a:t>نظرية </a:t>
            </a:r>
            <a:r>
              <a:rPr lang="en-US" sz="2400" b="1" dirty="0">
                <a:solidFill>
                  <a:srgbClr val="C00000"/>
                </a:solidFill>
                <a:effectLst>
                  <a:outerShdw blurRad="38100" dist="38100" dir="2700000" algn="tl">
                    <a:srgbClr val="000000">
                      <a:alpha val="43137"/>
                    </a:srgbClr>
                  </a:outerShdw>
                </a:effectLst>
              </a:rPr>
              <a:t>Haigh't</a:t>
            </a:r>
          </a:p>
        </p:txBody>
      </p:sp>
    </p:spTree>
    <p:extLst>
      <p:ext uri="{BB962C8B-B14F-4D97-AF65-F5344CB8AC3E}">
        <p14:creationId xmlns:p14="http://schemas.microsoft.com/office/powerpoint/2010/main" val="2887275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نظرية أقصى إجهاد رئيسي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1187624" y="1052735"/>
                <a:ext cx="7704856" cy="4616648"/>
              </a:xfrm>
              <a:prstGeom prst="rect">
                <a:avLst/>
              </a:prstGeom>
            </p:spPr>
            <p:txBody>
              <a:bodyPr wrap="square">
                <a:spAutoFit/>
              </a:bodyPr>
              <a:lstStyle/>
              <a:p>
                <a:pPr marL="95250" algn="just">
                  <a:lnSpc>
                    <a:spcPct val="150000"/>
                  </a:lnSpc>
                  <a:tabLst>
                    <a:tab pos="95250" algn="l"/>
                  </a:tabLst>
                </a:pPr>
                <a:r>
                  <a:rPr lang="ar-EG" sz="2800" b="1" dirty="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تنص النظرية على أن:"الإنهيار في عناصر الآلات المعرضة إلى إجهادات ثنائية أو ثلاثية يحدث عندما يصل أقصى إجهاد رئيسي إلى الإجهاد عند نقطة الخضوع او عند نقطة اقصى إجهاد شد". فإذا كانت </a:t>
                </a:r>
                <a:r>
                  <a:rPr lang="en-US" sz="2400" b="1" dirty="0">
                    <a:solidFill>
                      <a:srgbClr val="C00000"/>
                    </a:solidFill>
                    <a:effectLst>
                      <a:outerShdw blurRad="38100" dist="38100" dir="2700000" algn="tl">
                        <a:srgbClr val="000000">
                          <a:alpha val="43137"/>
                        </a:srgbClr>
                      </a:outerShdw>
                    </a:effectLst>
                    <a:sym typeface="Symbol"/>
                  </a:rPr>
                  <a:t></a:t>
                </a:r>
                <a:r>
                  <a:rPr lang="en-US" sz="2400" b="1" dirty="0">
                    <a:solidFill>
                      <a:srgbClr val="C00000"/>
                    </a:solidFill>
                    <a:effectLst>
                      <a:outerShdw blurRad="38100" dist="38100" dir="2700000" algn="tl">
                        <a:srgbClr val="000000">
                          <a:alpha val="43137"/>
                        </a:srgbClr>
                      </a:outerShdw>
                    </a:effectLst>
                  </a:rPr>
                  <a:t>1 </a:t>
                </a:r>
                <a:r>
                  <a:rPr lang="ar-EG" sz="2400" b="1" dirty="0" smtClean="0">
                    <a:solidFill>
                      <a:srgbClr val="C00000"/>
                    </a:solidFill>
                    <a:effectLst>
                      <a:outerShdw blurRad="38100" dist="38100" dir="2700000" algn="tl">
                        <a:srgbClr val="000000">
                          <a:alpha val="43137"/>
                        </a:srgbClr>
                      </a:outerShdw>
                    </a:effectLst>
                  </a:rPr>
                  <a:t> و</a:t>
                </a:r>
                <a:r>
                  <a:rPr lang="en-US" sz="2400" b="1" dirty="0" smtClean="0">
                    <a:solidFill>
                      <a:srgbClr val="C00000"/>
                    </a:solidFill>
                    <a:effectLst>
                      <a:outerShdw blurRad="38100" dist="38100" dir="2700000" algn="tl">
                        <a:srgbClr val="000000">
                          <a:alpha val="43137"/>
                        </a:srgbClr>
                      </a:outerShdw>
                    </a:effectLst>
                    <a:sym typeface="Symbol"/>
                  </a:rPr>
                  <a:t></a:t>
                </a:r>
                <a:r>
                  <a:rPr lang="en-US" sz="2400" b="1" dirty="0">
                    <a:solidFill>
                      <a:srgbClr val="C00000"/>
                    </a:solidFill>
                    <a:effectLst>
                      <a:outerShdw blurRad="38100" dist="38100" dir="2700000" algn="tl">
                        <a:srgbClr val="000000">
                          <a:alpha val="43137"/>
                        </a:srgbClr>
                      </a:outerShdw>
                    </a:effectLst>
                  </a:rPr>
                  <a:t>2 </a:t>
                </a:r>
                <a:r>
                  <a:rPr lang="ar-EG" sz="2400" b="1" dirty="0" smtClean="0">
                    <a:solidFill>
                      <a:srgbClr val="C00000"/>
                    </a:solidFill>
                    <a:effectLst>
                      <a:outerShdw blurRad="38100" dist="38100" dir="2700000" algn="tl">
                        <a:srgbClr val="000000">
                          <a:alpha val="43137"/>
                        </a:srgbClr>
                      </a:outerShdw>
                    </a:effectLst>
                  </a:rPr>
                  <a:t> و </a:t>
                </a:r>
                <a:r>
                  <a:rPr lang="en-US" sz="2400" b="1" dirty="0">
                    <a:solidFill>
                      <a:srgbClr val="C00000"/>
                    </a:solidFill>
                    <a:effectLst>
                      <a:outerShdw blurRad="38100" dist="38100" dir="2700000" algn="tl">
                        <a:srgbClr val="000000">
                          <a:alpha val="43137"/>
                        </a:srgbClr>
                      </a:outerShdw>
                    </a:effectLst>
                    <a:sym typeface="Symbol"/>
                  </a:rPr>
                  <a:t></a:t>
                </a:r>
                <a:r>
                  <a:rPr lang="en-US" sz="2400" b="1" dirty="0">
                    <a:solidFill>
                      <a:srgbClr val="C00000"/>
                    </a:solidFill>
                    <a:effectLst>
                      <a:outerShdw blurRad="38100" dist="38100" dir="2700000" algn="tl">
                        <a:srgbClr val="000000">
                          <a:alpha val="43137"/>
                        </a:srgbClr>
                      </a:outerShdw>
                    </a:effectLst>
                  </a:rPr>
                  <a:t>3</a:t>
                </a:r>
                <a:r>
                  <a:rPr lang="ar-EG" sz="2400" b="1" dirty="0">
                    <a:solidFill>
                      <a:srgbClr val="C00000"/>
                    </a:solidFill>
                    <a:effectLst>
                      <a:outerShdw blurRad="38100" dist="38100" dir="2700000" algn="tl">
                        <a:srgbClr val="000000">
                          <a:alpha val="43137"/>
                        </a:srgbClr>
                      </a:outerShdw>
                    </a:effectLst>
                  </a:rPr>
                  <a:t> هي الإجهادات الرئيسية التي تؤثر على نقطة ما في جزء من أجزاء الآلة وأن </a:t>
                </a:r>
                <a14:m>
                  <m:oMath xmlns:m="http://schemas.openxmlformats.org/officeDocument/2006/math">
                    <m:sSub>
                      <m:sSubPr>
                        <m:ctrlPr>
                          <a:rPr lang="en-US" sz="2400" b="1" i="1">
                            <a:solidFill>
                              <a:srgbClr val="C00000"/>
                            </a:solidFill>
                            <a:effectLst>
                              <a:outerShdw blurRad="38100" dist="38100" dir="2700000" algn="tl">
                                <a:srgbClr val="000000">
                                  <a:alpha val="43137"/>
                                </a:srgbClr>
                              </a:outerShdw>
                            </a:effectLst>
                            <a:latin typeface="Cambria Math"/>
                          </a:rPr>
                        </m:ctrlPr>
                      </m:sSubPr>
                      <m:e>
                        <m:r>
                          <a:rPr lang="en-US" sz="2400" b="1">
                            <a:solidFill>
                              <a:srgbClr val="C00000"/>
                            </a:solidFill>
                            <a:effectLst>
                              <a:outerShdw blurRad="38100" dist="38100" dir="2700000" algn="tl">
                                <a:srgbClr val="000000">
                                  <a:alpha val="43137"/>
                                </a:srgbClr>
                              </a:outerShdw>
                            </a:effectLst>
                            <a:latin typeface="Cambria Math"/>
                          </a:rPr>
                          <m:t>𝜎</m:t>
                        </m:r>
                      </m:e>
                      <m:sub>
                        <m:r>
                          <a:rPr lang="en-US" sz="2400" b="1">
                            <a:solidFill>
                              <a:srgbClr val="C00000"/>
                            </a:solidFill>
                            <a:effectLst>
                              <a:outerShdw blurRad="38100" dist="38100" dir="2700000" algn="tl">
                                <a:srgbClr val="000000">
                                  <a:alpha val="43137"/>
                                </a:srgbClr>
                              </a:outerShdw>
                            </a:effectLst>
                            <a:latin typeface="Cambria Math"/>
                          </a:rPr>
                          <m:t>1</m:t>
                        </m:r>
                      </m:sub>
                    </m:sSub>
                    <m:r>
                      <a:rPr lang="en-US" sz="2400" b="1">
                        <a:solidFill>
                          <a:srgbClr val="C00000"/>
                        </a:solidFill>
                        <a:effectLst>
                          <a:outerShdw blurRad="38100" dist="38100" dir="2700000" algn="tl">
                            <a:srgbClr val="000000">
                              <a:alpha val="43137"/>
                            </a:srgbClr>
                          </a:outerShdw>
                        </a:effectLst>
                        <a:latin typeface="Cambria Math"/>
                      </a:rPr>
                      <m:t>&gt;</m:t>
                    </m:r>
                    <m:sSub>
                      <m:sSubPr>
                        <m:ctrlPr>
                          <a:rPr lang="en-US" sz="2400" b="1" i="1">
                            <a:solidFill>
                              <a:srgbClr val="C00000"/>
                            </a:solidFill>
                            <a:effectLst>
                              <a:outerShdw blurRad="38100" dist="38100" dir="2700000" algn="tl">
                                <a:srgbClr val="000000">
                                  <a:alpha val="43137"/>
                                </a:srgbClr>
                              </a:outerShdw>
                            </a:effectLst>
                            <a:latin typeface="Cambria Math"/>
                          </a:rPr>
                        </m:ctrlPr>
                      </m:sSubPr>
                      <m:e>
                        <m:r>
                          <a:rPr lang="en-US" sz="2400" b="1">
                            <a:solidFill>
                              <a:srgbClr val="C00000"/>
                            </a:solidFill>
                            <a:effectLst>
                              <a:outerShdw blurRad="38100" dist="38100" dir="2700000" algn="tl">
                                <a:srgbClr val="000000">
                                  <a:alpha val="43137"/>
                                </a:srgbClr>
                              </a:outerShdw>
                            </a:effectLst>
                            <a:latin typeface="Cambria Math"/>
                          </a:rPr>
                          <m:t>𝜎</m:t>
                        </m:r>
                      </m:e>
                      <m:sub>
                        <m:r>
                          <a:rPr lang="en-US" sz="2400" b="1">
                            <a:solidFill>
                              <a:srgbClr val="C00000"/>
                            </a:solidFill>
                            <a:effectLst>
                              <a:outerShdw blurRad="38100" dist="38100" dir="2700000" algn="tl">
                                <a:srgbClr val="000000">
                                  <a:alpha val="43137"/>
                                </a:srgbClr>
                              </a:outerShdw>
                            </a:effectLst>
                            <a:latin typeface="Cambria Math"/>
                          </a:rPr>
                          <m:t>2</m:t>
                        </m:r>
                      </m:sub>
                    </m:sSub>
                    <m:r>
                      <a:rPr lang="ar-EG" sz="2400" b="1">
                        <a:solidFill>
                          <a:srgbClr val="C00000"/>
                        </a:solidFill>
                        <a:effectLst>
                          <a:outerShdw blurRad="38100" dist="38100" dir="2700000" algn="tl">
                            <a:srgbClr val="000000">
                              <a:alpha val="43137"/>
                            </a:srgbClr>
                          </a:outerShdw>
                        </a:effectLst>
                        <a:latin typeface="Cambria Math"/>
                      </a:rPr>
                      <m:t>&gt;</m:t>
                    </m:r>
                    <m:sSub>
                      <m:sSubPr>
                        <m:ctrlPr>
                          <a:rPr lang="en-US" sz="2400" b="1" i="1">
                            <a:solidFill>
                              <a:srgbClr val="C00000"/>
                            </a:solidFill>
                            <a:effectLst>
                              <a:outerShdw blurRad="38100" dist="38100" dir="2700000" algn="tl">
                                <a:srgbClr val="000000">
                                  <a:alpha val="43137"/>
                                </a:srgbClr>
                              </a:outerShdw>
                            </a:effectLst>
                            <a:latin typeface="Cambria Math"/>
                          </a:rPr>
                        </m:ctrlPr>
                      </m:sSubPr>
                      <m:e>
                        <m:r>
                          <a:rPr lang="en-US" sz="2400" b="1">
                            <a:solidFill>
                              <a:srgbClr val="C00000"/>
                            </a:solidFill>
                            <a:effectLst>
                              <a:outerShdw blurRad="38100" dist="38100" dir="2700000" algn="tl">
                                <a:srgbClr val="000000">
                                  <a:alpha val="43137"/>
                                </a:srgbClr>
                              </a:outerShdw>
                            </a:effectLst>
                            <a:latin typeface="Cambria Math"/>
                          </a:rPr>
                          <m:t>𝜎</m:t>
                        </m:r>
                      </m:e>
                      <m:sub>
                        <m:r>
                          <a:rPr lang="en-US" sz="2400" b="1">
                            <a:solidFill>
                              <a:srgbClr val="C00000"/>
                            </a:solidFill>
                            <a:effectLst>
                              <a:outerShdw blurRad="38100" dist="38100" dir="2700000" algn="tl">
                                <a:srgbClr val="000000">
                                  <a:alpha val="43137"/>
                                </a:srgbClr>
                              </a:outerShdw>
                            </a:effectLst>
                            <a:latin typeface="Cambria Math"/>
                          </a:rPr>
                          <m:t>3</m:t>
                        </m:r>
                      </m:sub>
                    </m:sSub>
                  </m:oMath>
                </a14:m>
                <a:r>
                  <a:rPr lang="ar-EG" sz="2400" b="1" dirty="0">
                    <a:solidFill>
                      <a:srgbClr val="C00000"/>
                    </a:solidFill>
                    <a:effectLst>
                      <a:outerShdw blurRad="38100" dist="38100" dir="2700000" algn="tl">
                        <a:srgbClr val="000000">
                          <a:alpha val="43137"/>
                        </a:srgbClr>
                      </a:outerShdw>
                    </a:effectLst>
                  </a:rPr>
                  <a:t> وطبقا لمفهوم النظرية فإن الإنهيار يحدث عندما</a:t>
                </a:r>
                <a:r>
                  <a:rPr lang="ar-EG" sz="2400" b="1" dirty="0" smtClean="0">
                    <a:solidFill>
                      <a:srgbClr val="C00000"/>
                    </a:solidFill>
                    <a:effectLst>
                      <a:outerShdw blurRad="38100" dist="38100" dir="2700000" algn="tl">
                        <a:srgbClr val="000000">
                          <a:alpha val="43137"/>
                        </a:srgbClr>
                      </a:outerShdw>
                    </a:effectLst>
                  </a:rPr>
                  <a:t>:</a:t>
                </a:r>
              </a:p>
              <a:p>
                <a:pPr marL="95250" algn="just">
                  <a:lnSpc>
                    <a:spcPct val="150000"/>
                  </a:lnSpc>
                  <a:tabLst>
                    <a:tab pos="95250" algn="l"/>
                  </a:tabLst>
                </a:pPr>
                <a:endParaRPr lang="ar-EG" sz="2400" b="1" dirty="0">
                  <a:solidFill>
                    <a:srgbClr val="C00000"/>
                  </a:solidFill>
                  <a:effectLst>
                    <a:outerShdw blurRad="38100" dist="38100" dir="2700000" algn="tl">
                      <a:srgbClr val="000000">
                        <a:alpha val="43137"/>
                      </a:srgbClr>
                    </a:outerShdw>
                  </a:effectLst>
                </a:endParaRPr>
              </a:p>
              <a:p>
                <a:pPr marL="95250" algn="just">
                  <a:lnSpc>
                    <a:spcPct val="150000"/>
                  </a:lnSpc>
                  <a:tabLst>
                    <a:tab pos="95250" algn="l"/>
                  </a:tabLst>
                </a:pPr>
                <a:endParaRPr lang="en-US" sz="2400" b="1" dirty="0">
                  <a:solidFill>
                    <a:srgbClr val="C00000"/>
                  </a:solidFill>
                  <a:effectLst>
                    <a:outerShdw blurRad="38100" dist="38100" dir="2700000" algn="tl">
                      <a:srgbClr val="000000">
                        <a:alpha val="43137"/>
                      </a:srgbClr>
                    </a:outerShdw>
                  </a:effectLst>
                </a:endParaRPr>
              </a:p>
              <a:p>
                <a:pPr marL="95250" algn="just">
                  <a:lnSpc>
                    <a:spcPct val="150000"/>
                  </a:lnSpc>
                  <a:tabLst>
                    <a:tab pos="95250" algn="l"/>
                  </a:tabLst>
                </a:pPr>
                <a:r>
                  <a:rPr lang="ar-EG" sz="2400" b="1" dirty="0">
                    <a:solidFill>
                      <a:srgbClr val="C00000"/>
                    </a:solidFill>
                    <a:effectLst>
                      <a:outerShdw blurRad="38100" dist="38100" dir="2700000" algn="tl">
                        <a:srgbClr val="000000">
                          <a:alpha val="43137"/>
                        </a:srgbClr>
                      </a:outerShdw>
                    </a:effectLst>
                  </a:rPr>
                  <a:t>	أيهما قابل للتطبيق على حسب نوع المادة مطيلة أو قصيفة. </a:t>
                </a:r>
                <a:endParaRPr lang="en-US" sz="2400" b="1" dirty="0">
                  <a:solidFill>
                    <a:srgbClr val="C00000"/>
                  </a:solidFill>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1187624" y="1052735"/>
                <a:ext cx="7704856" cy="4616648"/>
              </a:xfrm>
              <a:prstGeom prst="rect">
                <a:avLst/>
              </a:prstGeom>
              <a:blipFill rotWithShape="1">
                <a:blip r:embed="rId2"/>
                <a:stretch>
                  <a:fillRect l="-2532" r="-791" b="-1453"/>
                </a:stretch>
              </a:blipFill>
            </p:spPr>
            <p:txBody>
              <a:bodyPr/>
              <a:lstStyle/>
              <a:p>
                <a:r>
                  <a:rPr lang="ar-EG">
                    <a:noFill/>
                  </a:rPr>
                  <a:t> </a:t>
                </a:r>
              </a:p>
            </p:txBody>
          </p:sp>
        </mc:Fallback>
      </mc:AlternateContent>
      <p:pic>
        <p:nvPicPr>
          <p:cNvPr id="4" name="Picture 3"/>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1" t="27273" r="9365" b="-11363"/>
          <a:stretch/>
        </p:blipFill>
        <p:spPr bwMode="auto">
          <a:xfrm>
            <a:off x="2699792" y="4293096"/>
            <a:ext cx="3960439" cy="720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2136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منطقة الأمان لنظرية </a:t>
            </a:r>
            <a:r>
              <a:rPr lang="ar-EG" sz="4000" b="1" u="sng" dirty="0">
                <a:solidFill>
                  <a:srgbClr val="C00000"/>
                </a:solidFill>
                <a:effectLst>
                  <a:outerShdw blurRad="38100" dist="38100" dir="2700000" algn="tl">
                    <a:srgbClr val="000000">
                      <a:alpha val="43137"/>
                    </a:srgbClr>
                  </a:outerShdw>
                </a:effectLst>
                <a:cs typeface="Simple Bold Jut Out" pitchFamily="2" charset="-78"/>
              </a:rPr>
              <a:t>أقصى إجهاد رئيسي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052735"/>
            <a:ext cx="7704856" cy="1846659"/>
          </a:xfrm>
          <a:prstGeom prst="rect">
            <a:avLst/>
          </a:prstGeom>
        </p:spPr>
        <p:txBody>
          <a:bodyPr wrap="square">
            <a:spAutoFit/>
          </a:bodyPr>
          <a:lstStyle/>
          <a:p>
            <a:pPr algn="just">
              <a:lnSpc>
                <a:spcPct val="150000"/>
              </a:lnSpc>
              <a:tabLst>
                <a:tab pos="0" algn="l"/>
              </a:tabLst>
            </a:pPr>
            <a:r>
              <a:rPr lang="ar-EG" sz="2800" b="1" dirty="0">
                <a:solidFill>
                  <a:srgbClr val="C00000"/>
                </a:solidFill>
                <a:effectLst>
                  <a:outerShdw blurRad="38100" dist="38100" dir="2700000" algn="tl">
                    <a:srgbClr val="000000">
                      <a:alpha val="43137"/>
                    </a:srgbClr>
                  </a:outerShdw>
                </a:effectLst>
              </a:rPr>
              <a:t> </a:t>
            </a:r>
            <a:r>
              <a:rPr lang="ar-EG" sz="2400" b="1" dirty="0">
                <a:solidFill>
                  <a:srgbClr val="C00000"/>
                </a:solidFill>
                <a:effectLst>
                  <a:outerShdw blurRad="38100" dist="38100" dir="2700000" algn="tl">
                    <a:srgbClr val="000000">
                      <a:alpha val="43137"/>
                    </a:srgbClr>
                  </a:outerShdw>
                </a:effectLst>
              </a:rPr>
              <a:t>الشكل التالي يوضح منطقة الأمان للنظرية وذلك لعنصر معرض إلى إجهادات ثنائية بحيث يتم تمثيل </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1</a:t>
            </a:r>
            <a:r>
              <a:rPr lang="ar-EG" sz="2400" b="1" dirty="0">
                <a:solidFill>
                  <a:srgbClr val="C00000"/>
                </a:solidFill>
                <a:effectLst>
                  <a:outerShdw blurRad="38100" dist="38100" dir="2700000" algn="tl">
                    <a:srgbClr val="000000">
                      <a:alpha val="43137"/>
                    </a:srgbClr>
                  </a:outerShdw>
                </a:effectLst>
              </a:rPr>
              <a:t> على </a:t>
            </a:r>
            <a:r>
              <a:rPr lang="ar-EG" sz="2400" b="1" dirty="0" smtClean="0">
                <a:solidFill>
                  <a:srgbClr val="C00000"/>
                </a:solidFill>
                <a:effectLst>
                  <a:outerShdw blurRad="38100" dist="38100" dir="2700000" algn="tl">
                    <a:srgbClr val="000000">
                      <a:alpha val="43137"/>
                    </a:srgbClr>
                  </a:outerShdw>
                </a:effectLst>
              </a:rPr>
              <a:t>محور</a:t>
            </a:r>
            <a:r>
              <a:rPr lang="en-US" sz="2400" b="1" dirty="0" smtClean="0">
                <a:solidFill>
                  <a:srgbClr val="C00000"/>
                </a:solidFill>
                <a:effectLst>
                  <a:outerShdw blurRad="38100" dist="38100" dir="2700000" algn="tl">
                    <a:srgbClr val="000000">
                      <a:alpha val="43137"/>
                    </a:srgbClr>
                  </a:outerShdw>
                </a:effectLst>
              </a:rPr>
              <a:t>X </a:t>
            </a:r>
            <a:r>
              <a:rPr lang="ar-EG" sz="2400" b="1" dirty="0" smtClean="0">
                <a:solidFill>
                  <a:srgbClr val="C00000"/>
                </a:solidFill>
                <a:effectLst>
                  <a:outerShdw blurRad="38100" dist="38100" dir="2700000" algn="tl">
                    <a:srgbClr val="000000">
                      <a:alpha val="43137"/>
                    </a:srgbClr>
                  </a:outerShdw>
                </a:effectLst>
              </a:rPr>
              <a:t> وتمثيل </a:t>
            </a:r>
            <a:r>
              <a:rPr lang="en-US" sz="2400" b="1" dirty="0">
                <a:solidFill>
                  <a:srgbClr val="C00000"/>
                </a:solidFill>
                <a:effectLst>
                  <a:outerShdw blurRad="38100" dist="38100" dir="2700000" algn="tl">
                    <a:srgbClr val="000000">
                      <a:alpha val="43137"/>
                    </a:srgbClr>
                  </a:outerShdw>
                </a:effectLst>
                <a:sym typeface="Symbol"/>
              </a:rPr>
              <a:t></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على محور</a:t>
            </a:r>
            <a:r>
              <a:rPr lang="en-US" sz="2400" b="1" dirty="0" smtClean="0">
                <a:solidFill>
                  <a:srgbClr val="C00000"/>
                </a:solidFill>
                <a:effectLst>
                  <a:outerShdw blurRad="38100" dist="38100" dir="2700000" algn="tl">
                    <a:srgbClr val="000000">
                      <a:alpha val="43137"/>
                    </a:srgbClr>
                  </a:outerShdw>
                </a:effectLst>
              </a:rPr>
              <a:t>Y </a:t>
            </a:r>
            <a:r>
              <a:rPr lang="ar-EG" sz="2400" b="1" dirty="0" smtClean="0">
                <a:solidFill>
                  <a:srgbClr val="C00000"/>
                </a:solidFill>
                <a:effectLst>
                  <a:outerShdw blurRad="38100" dist="38100" dir="2700000" algn="tl">
                    <a:srgbClr val="000000">
                      <a:alpha val="43137"/>
                    </a:srgbClr>
                  </a:outerShdw>
                </a:effectLst>
              </a:rPr>
              <a:t> وأيضا </a:t>
            </a:r>
            <a:r>
              <a:rPr lang="ar-EG" sz="2400" b="1" dirty="0">
                <a:solidFill>
                  <a:srgbClr val="C00000"/>
                </a:solidFill>
                <a:effectLst>
                  <a:outerShdw blurRad="38100" dist="38100" dir="2700000" algn="tl">
                    <a:srgbClr val="000000">
                      <a:alpha val="43137"/>
                    </a:srgbClr>
                  </a:outerShdw>
                </a:effectLst>
              </a:rPr>
              <a:t>يتم فرض أن إجهادات الشد عند نقطة الخضوع تساوي إجهادات </a:t>
            </a:r>
            <a:r>
              <a:rPr lang="ar-EG" sz="2400" b="1" dirty="0" smtClean="0">
                <a:solidFill>
                  <a:srgbClr val="C00000"/>
                </a:solidFill>
                <a:effectLst>
                  <a:outerShdw blurRad="38100" dist="38100" dir="2700000" algn="tl">
                    <a:srgbClr val="000000">
                      <a:alpha val="43137"/>
                    </a:srgbClr>
                  </a:outerShdw>
                </a:effectLst>
              </a:rPr>
              <a:t>الضغط</a:t>
            </a:r>
            <a:endParaRPr lang="en-US" sz="2400" b="1" dirty="0">
              <a:solidFill>
                <a:srgbClr val="C00000"/>
              </a:solidFill>
              <a:effectLst>
                <a:outerShdw blurRad="38100" dist="38100" dir="2700000" algn="tl">
                  <a:srgbClr val="000000">
                    <a:alpha val="43137"/>
                  </a:srgbClr>
                </a:outerShdw>
              </a:effectLst>
            </a:endParaRPr>
          </a:p>
        </p:txBody>
      </p:sp>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876" t="2240" r="7327" b="5882"/>
          <a:stretch/>
        </p:blipFill>
        <p:spPr bwMode="auto">
          <a:xfrm>
            <a:off x="2195736" y="2924944"/>
            <a:ext cx="4752528"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2901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نظرية أقصى إجهاد </a:t>
            </a: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قص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1187624" y="1052735"/>
                <a:ext cx="7704856" cy="4592283"/>
              </a:xfrm>
              <a:prstGeom prst="rect">
                <a:avLst/>
              </a:prstGeom>
            </p:spPr>
            <p:txBody>
              <a:bodyPr wrap="square">
                <a:spAutoFit/>
              </a:bodyPr>
              <a:lstStyle/>
              <a:p>
                <a:pPr algn="just">
                  <a:lnSpc>
                    <a:spcPct val="200000"/>
                  </a:lnSpc>
                </a:pPr>
                <a:r>
                  <a:rPr lang="ar-EG" sz="2400" b="1" dirty="0" smtClean="0">
                    <a:solidFill>
                      <a:srgbClr val="C00000"/>
                    </a:solidFill>
                    <a:effectLst>
                      <a:outerShdw blurRad="38100" dist="38100" dir="2700000" algn="tl">
                        <a:srgbClr val="000000">
                          <a:alpha val="43137"/>
                        </a:srgbClr>
                      </a:outerShdw>
                    </a:effectLst>
                  </a:rPr>
                  <a:t>تنص </a:t>
                </a:r>
                <a:r>
                  <a:rPr lang="ar-EG" sz="2400" b="1" dirty="0">
                    <a:solidFill>
                      <a:srgbClr val="C00000"/>
                    </a:solidFill>
                    <a:effectLst>
                      <a:outerShdw blurRad="38100" dist="38100" dir="2700000" algn="tl">
                        <a:srgbClr val="000000">
                          <a:alpha val="43137"/>
                        </a:srgbClr>
                      </a:outerShdw>
                    </a:effectLst>
                  </a:rPr>
                  <a:t>النظرية على أن: "الإنهيار في أجزاء الآلات التي تتعرض لإجهادات ثنائية او ثلاثية المحاور يحدث عندما يكون أقصى إجهاد قص عند أي نقطة يساوي أقصى إجهاد قص تتعرض له العينة في اختبار الشد المباشر وذلك عندما تبدأ مرحلة </a:t>
                </a:r>
                <a:r>
                  <a:rPr lang="ar-EG" sz="2400" b="1" dirty="0" smtClean="0">
                    <a:solidFill>
                      <a:srgbClr val="C00000"/>
                    </a:solidFill>
                    <a:effectLst>
                      <a:outerShdw blurRad="38100" dist="38100" dir="2700000" algn="tl">
                        <a:srgbClr val="000000">
                          <a:alpha val="43137"/>
                        </a:srgbClr>
                      </a:outerShdw>
                    </a:effectLst>
                  </a:rPr>
                  <a:t>الخضوع</a:t>
                </a:r>
                <a:r>
                  <a:rPr lang="en-US" sz="2400" b="1" dirty="0" smtClean="0">
                    <a:solidFill>
                      <a:srgbClr val="C00000"/>
                    </a:solidFill>
                    <a:effectLst>
                      <a:outerShdw blurRad="38100" dist="38100" dir="2700000" algn="tl">
                        <a:srgbClr val="000000">
                          <a:alpha val="43137"/>
                        </a:srgbClr>
                      </a:outerShdw>
                    </a:effectLst>
                  </a:rPr>
                  <a:t>”</a:t>
                </a:r>
                <a:endParaRPr lang="ar-EG" sz="2400" b="1" dirty="0" smtClean="0">
                  <a:solidFill>
                    <a:srgbClr val="C00000"/>
                  </a:solidFill>
                  <a:effectLst>
                    <a:outerShdw blurRad="38100" dist="38100" dir="2700000" algn="tl">
                      <a:srgbClr val="000000">
                        <a:alpha val="43137"/>
                      </a:srgbClr>
                    </a:outerShdw>
                  </a:effectLst>
                </a:endParaRPr>
              </a:p>
              <a:p>
                <a:pPr algn="just">
                  <a:lnSpc>
                    <a:spcPct val="200000"/>
                  </a:lnSpc>
                </a:pPr>
                <a:r>
                  <a:rPr lang="ar-EG" sz="2400" b="1" dirty="0">
                    <a:solidFill>
                      <a:srgbClr val="C00000"/>
                    </a:solidFill>
                    <a:effectLst>
                      <a:outerShdw blurRad="38100" dist="38100" dir="2700000" algn="tl">
                        <a:srgbClr val="000000">
                          <a:alpha val="43137"/>
                        </a:srgbClr>
                      </a:outerShdw>
                    </a:effectLst>
                  </a:rPr>
                  <a:t>نظرية أقصى إجهاد قص تتنبؤ بأن إجهاد الخضوع للقص يساوي نصف إجهاد الخضوع للشد </a:t>
                </a:r>
                <a14:m>
                  <m:oMath xmlns:m="http://schemas.openxmlformats.org/officeDocument/2006/math">
                    <m:sSub>
                      <m:sSubPr>
                        <m:ctrlPr>
                          <a:rPr lang="en-US" sz="2400" b="1" i="1">
                            <a:solidFill>
                              <a:srgbClr val="C00000"/>
                            </a:solidFill>
                            <a:effectLst>
                              <a:outerShdw blurRad="38100" dist="38100" dir="2700000" algn="tl">
                                <a:srgbClr val="000000">
                                  <a:alpha val="43137"/>
                                </a:srgbClr>
                              </a:outerShdw>
                            </a:effectLst>
                            <a:latin typeface="Cambria Math"/>
                          </a:rPr>
                        </m:ctrlPr>
                      </m:sSubPr>
                      <m:e>
                        <m:r>
                          <a:rPr lang="en-US" sz="2400" b="1">
                            <a:solidFill>
                              <a:srgbClr val="C00000"/>
                            </a:solidFill>
                            <a:effectLst>
                              <a:outerShdw blurRad="38100" dist="38100" dir="2700000" algn="tl">
                                <a:srgbClr val="000000">
                                  <a:alpha val="43137"/>
                                </a:srgbClr>
                              </a:outerShdw>
                            </a:effectLst>
                            <a:latin typeface="Cambria Math"/>
                          </a:rPr>
                          <m:t>(</m:t>
                        </m:r>
                        <m:r>
                          <m:rPr>
                            <m:sty m:val="p"/>
                          </m:rPr>
                          <a:rPr lang="en-US" sz="2400" b="1">
                            <a:solidFill>
                              <a:srgbClr val="C00000"/>
                            </a:solidFill>
                            <a:effectLst>
                              <a:outerShdw blurRad="38100" dist="38100" dir="2700000" algn="tl">
                                <a:srgbClr val="000000">
                                  <a:alpha val="43137"/>
                                </a:srgbClr>
                              </a:outerShdw>
                            </a:effectLst>
                            <a:latin typeface="Cambria Math"/>
                          </a:rPr>
                          <m:t>S</m:t>
                        </m:r>
                      </m:e>
                      <m:sub>
                        <m:r>
                          <m:rPr>
                            <m:sty m:val="p"/>
                          </m:rPr>
                          <a:rPr lang="en-US" sz="2400" b="1">
                            <a:solidFill>
                              <a:srgbClr val="C00000"/>
                            </a:solidFill>
                            <a:effectLst>
                              <a:outerShdw blurRad="38100" dist="38100" dir="2700000" algn="tl">
                                <a:srgbClr val="000000">
                                  <a:alpha val="43137"/>
                                </a:srgbClr>
                              </a:outerShdw>
                            </a:effectLst>
                            <a:latin typeface="Cambria Math"/>
                          </a:rPr>
                          <m:t>sy</m:t>
                        </m:r>
                      </m:sub>
                    </m:sSub>
                    <m:r>
                      <a:rPr lang="en-US" sz="2400" b="1">
                        <a:solidFill>
                          <a:srgbClr val="C00000"/>
                        </a:solidFill>
                        <a:effectLst>
                          <a:outerShdw blurRad="38100" dist="38100" dir="2700000" algn="tl">
                            <a:srgbClr val="000000">
                              <a:alpha val="43137"/>
                            </a:srgbClr>
                          </a:outerShdw>
                        </a:effectLst>
                        <a:latin typeface="Cambria Math"/>
                      </a:rPr>
                      <m:t>=</m:t>
                    </m:r>
                    <m:r>
                      <a:rPr lang="en-US" sz="2400" b="1">
                        <a:solidFill>
                          <a:srgbClr val="C00000"/>
                        </a:solidFill>
                        <a:effectLst>
                          <a:outerShdw blurRad="38100" dist="38100" dir="2700000" algn="tl">
                            <a:srgbClr val="000000">
                              <a:alpha val="43137"/>
                            </a:srgbClr>
                          </a:outerShdw>
                        </a:effectLst>
                        <a:latin typeface="Cambria Math"/>
                      </a:rPr>
                      <m:t>0</m:t>
                    </m:r>
                    <m:r>
                      <a:rPr lang="en-US" sz="2400" b="1">
                        <a:solidFill>
                          <a:srgbClr val="C00000"/>
                        </a:solidFill>
                        <a:effectLst>
                          <a:outerShdw blurRad="38100" dist="38100" dir="2700000" algn="tl">
                            <a:srgbClr val="000000">
                              <a:alpha val="43137"/>
                            </a:srgbClr>
                          </a:outerShdw>
                        </a:effectLst>
                        <a:latin typeface="Cambria Math"/>
                      </a:rPr>
                      <m:t>.</m:t>
                    </m:r>
                    <m:r>
                      <a:rPr lang="en-US" sz="2400" b="1">
                        <a:solidFill>
                          <a:srgbClr val="C00000"/>
                        </a:solidFill>
                        <a:effectLst>
                          <a:outerShdw blurRad="38100" dist="38100" dir="2700000" algn="tl">
                            <a:srgbClr val="000000">
                              <a:alpha val="43137"/>
                            </a:srgbClr>
                          </a:outerShdw>
                        </a:effectLst>
                        <a:latin typeface="Cambria Math"/>
                      </a:rPr>
                      <m:t>5</m:t>
                    </m:r>
                    <m:sSub>
                      <m:sSubPr>
                        <m:ctrlPr>
                          <a:rPr lang="en-US" sz="2400" b="1" i="1">
                            <a:solidFill>
                              <a:srgbClr val="C00000"/>
                            </a:solidFill>
                            <a:effectLst>
                              <a:outerShdw blurRad="38100" dist="38100" dir="2700000" algn="tl">
                                <a:srgbClr val="000000">
                                  <a:alpha val="43137"/>
                                </a:srgbClr>
                              </a:outerShdw>
                            </a:effectLst>
                            <a:latin typeface="Cambria Math"/>
                          </a:rPr>
                        </m:ctrlPr>
                      </m:sSubPr>
                      <m:e>
                        <m:r>
                          <a:rPr lang="en-US" sz="2400" b="1">
                            <a:solidFill>
                              <a:srgbClr val="C00000"/>
                            </a:solidFill>
                            <a:effectLst>
                              <a:outerShdw blurRad="38100" dist="38100" dir="2700000" algn="tl">
                                <a:srgbClr val="000000">
                                  <a:alpha val="43137"/>
                                </a:srgbClr>
                              </a:outerShdw>
                            </a:effectLst>
                            <a:latin typeface="Cambria Math"/>
                          </a:rPr>
                          <m:t> </m:t>
                        </m:r>
                        <m:r>
                          <a:rPr lang="en-US" sz="2400" b="1">
                            <a:solidFill>
                              <a:srgbClr val="C00000"/>
                            </a:solidFill>
                            <a:effectLst>
                              <a:outerShdw blurRad="38100" dist="38100" dir="2700000" algn="tl">
                                <a:srgbClr val="000000">
                                  <a:alpha val="43137"/>
                                </a:srgbClr>
                              </a:outerShdw>
                            </a:effectLst>
                            <a:latin typeface="Cambria Math"/>
                          </a:rPr>
                          <m:t>𝑆</m:t>
                        </m:r>
                      </m:e>
                      <m:sub>
                        <m:r>
                          <a:rPr lang="en-US" sz="2400" b="1">
                            <a:solidFill>
                              <a:srgbClr val="C00000"/>
                            </a:solidFill>
                            <a:effectLst>
                              <a:outerShdw blurRad="38100" dist="38100" dir="2700000" algn="tl">
                                <a:srgbClr val="000000">
                                  <a:alpha val="43137"/>
                                </a:srgbClr>
                              </a:outerShdw>
                            </a:effectLst>
                            <a:latin typeface="Cambria Math"/>
                          </a:rPr>
                          <m:t>𝑦𝑡</m:t>
                        </m:r>
                      </m:sub>
                    </m:sSub>
                    <m:r>
                      <a:rPr lang="en-US" sz="2400" b="1">
                        <a:solidFill>
                          <a:srgbClr val="C00000"/>
                        </a:solidFill>
                        <a:effectLst>
                          <a:outerShdw blurRad="38100" dist="38100" dir="2700000" algn="tl">
                            <a:srgbClr val="000000">
                              <a:alpha val="43137"/>
                            </a:srgbClr>
                          </a:outerShdw>
                        </a:effectLst>
                        <a:latin typeface="Cambria Math"/>
                      </a:rPr>
                      <m:t>)</m:t>
                    </m:r>
                  </m:oMath>
                </a14:m>
                <a:endParaRPr lang="en-US" sz="2400" b="1" dirty="0">
                  <a:solidFill>
                    <a:srgbClr val="C00000"/>
                  </a:solidFill>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1187624" y="1052735"/>
                <a:ext cx="7704856" cy="4592283"/>
              </a:xfrm>
              <a:prstGeom prst="rect">
                <a:avLst/>
              </a:prstGeom>
              <a:blipFill rotWithShape="1">
                <a:blip r:embed="rId2"/>
                <a:stretch>
                  <a:fillRect l="-2453" r="-1661"/>
                </a:stretch>
              </a:blipFill>
            </p:spPr>
            <p:txBody>
              <a:bodyPr/>
              <a:lstStyle/>
              <a:p>
                <a:r>
                  <a:rPr lang="ar-EG">
                    <a:noFill/>
                  </a:rPr>
                  <a:t> </a:t>
                </a:r>
              </a:p>
            </p:txBody>
          </p:sp>
        </mc:Fallback>
      </mc:AlternateContent>
    </p:spTree>
    <p:extLst>
      <p:ext uri="{BB962C8B-B14F-4D97-AF65-F5344CB8AC3E}">
        <p14:creationId xmlns:p14="http://schemas.microsoft.com/office/powerpoint/2010/main" val="3702539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منطقة الأمان لنظرية </a:t>
            </a:r>
            <a:r>
              <a:rPr lang="ar-EG" sz="4000" b="1" u="sng" dirty="0">
                <a:solidFill>
                  <a:srgbClr val="C00000"/>
                </a:solidFill>
                <a:effectLst>
                  <a:outerShdw blurRad="38100" dist="38100" dir="2700000" algn="tl">
                    <a:srgbClr val="000000">
                      <a:alpha val="43137"/>
                    </a:srgbClr>
                  </a:outerShdw>
                </a:effectLst>
                <a:cs typeface="Simple Bold Jut Out" pitchFamily="2" charset="-78"/>
              </a:rPr>
              <a:t>أقصى إجهاد </a:t>
            </a: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قص</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0569" t="3073" r="6534" b="2514"/>
          <a:stretch/>
        </p:blipFill>
        <p:spPr bwMode="auto">
          <a:xfrm>
            <a:off x="1403648" y="1124744"/>
            <a:ext cx="7200800"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830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نظرية </a:t>
            </a: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طاقة التشوه</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052735"/>
            <a:ext cx="7704856" cy="2793842"/>
          </a:xfrm>
          <a:prstGeom prst="rect">
            <a:avLst/>
          </a:prstGeom>
        </p:spPr>
        <p:txBody>
          <a:bodyPr wrap="square">
            <a:spAutoFit/>
          </a:bodyPr>
          <a:lstStyle/>
          <a:p>
            <a:pPr marL="95250" algn="just">
              <a:lnSpc>
                <a:spcPct val="150000"/>
              </a:lnSpc>
            </a:pPr>
            <a:r>
              <a:rPr lang="ar-EG" sz="2400" b="1" dirty="0">
                <a:solidFill>
                  <a:srgbClr val="C00000"/>
                </a:solidFill>
                <a:effectLst>
                  <a:outerShdw blurRad="38100" dist="38100" dir="2700000" algn="tl">
                    <a:srgbClr val="000000">
                      <a:alpha val="43137"/>
                    </a:srgbClr>
                  </a:outerShdw>
                </a:effectLst>
              </a:rPr>
              <a:t>تنص النظرية على أن "الإنهيار في أجزاء الآلات التي تتعرض لإجهادات ثنائية او ثلاثية المحاور يحدث عندما تصل فيه طاقة إنفعال التشوه لوحدة الحجوم عند أي نقطة من أجزاء الآلة تساوي طاقة انفعال التشوه لوحدة الحجوم للعينة القياسية في اختبار الشد المباشر وذلك عندما تبدأ مرحلة </a:t>
            </a:r>
            <a:r>
              <a:rPr lang="ar-EG" sz="2400" b="1" dirty="0" smtClean="0">
                <a:solidFill>
                  <a:srgbClr val="C00000"/>
                </a:solidFill>
                <a:effectLst>
                  <a:outerShdw blurRad="38100" dist="38100" dir="2700000" algn="tl">
                    <a:srgbClr val="000000">
                      <a:alpha val="43137"/>
                    </a:srgbClr>
                  </a:outerShdw>
                </a:effectLst>
              </a:rPr>
              <a:t>الخضوع"</a:t>
            </a: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897" t="8304" r="3085" b="17861"/>
          <a:stretch/>
        </p:blipFill>
        <p:spPr bwMode="auto">
          <a:xfrm>
            <a:off x="1187624" y="3437869"/>
            <a:ext cx="6552728" cy="2911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676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منطقة الأمان لنظرية طاقة التشوه</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746" r="6119" b="17391"/>
          <a:stretch/>
        </p:blipFill>
        <p:spPr bwMode="auto">
          <a:xfrm>
            <a:off x="1187624" y="1196752"/>
            <a:ext cx="7704855"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0428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fontScale="90000"/>
          </a:bodyPr>
          <a:lstStyle/>
          <a:p>
            <a:pPr marL="182880" algn="ctr"/>
            <a:r>
              <a:rPr lang="ar-EG" sz="6000" b="1" u="sng" dirty="0">
                <a:solidFill>
                  <a:srgbClr val="C00000"/>
                </a:solidFill>
                <a:effectLst>
                  <a:outerShdw blurRad="38100" dist="38100" dir="2700000" algn="tl">
                    <a:srgbClr val="000000">
                      <a:alpha val="43137"/>
                    </a:srgbClr>
                  </a:outerShdw>
                </a:effectLst>
                <a:cs typeface="Simple Bold Jut Out" pitchFamily="2" charset="-78"/>
              </a:rPr>
              <a:t>معامل الأمان </a:t>
            </a:r>
            <a:r>
              <a:rPr lang="en-US" sz="3100" b="1" u="sng" dirty="0">
                <a:solidFill>
                  <a:srgbClr val="C00000"/>
                </a:solidFill>
                <a:effectLst>
                  <a:outerShdw blurRad="38100" dist="38100" dir="2700000" algn="tl">
                    <a:srgbClr val="000000">
                      <a:alpha val="43137"/>
                    </a:srgbClr>
                  </a:outerShdw>
                </a:effectLst>
                <a:cs typeface="Simple Bold Jut Out" pitchFamily="2" charset="-78"/>
              </a:rPr>
              <a:t>Factor of Safety</a:t>
            </a:r>
            <a:endParaRPr lang="ar-EG" sz="20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124744"/>
            <a:ext cx="7704856" cy="3890489"/>
          </a:xfrm>
          <a:prstGeom prst="rect">
            <a:avLst/>
          </a:prstGeom>
        </p:spPr>
        <p:txBody>
          <a:bodyPr wrap="square">
            <a:spAutoFit/>
          </a:bodyPr>
          <a:lstStyle/>
          <a:p>
            <a:pPr algn="just">
              <a:lnSpc>
                <a:spcPct val="150000"/>
              </a:lnSpc>
            </a:pPr>
            <a:r>
              <a:rPr lang="ar-EG" sz="2800" b="1" dirty="0">
                <a:solidFill>
                  <a:srgbClr val="C00000"/>
                </a:solidFill>
                <a:effectLst>
                  <a:outerShdw blurRad="38100" dist="38100" dir="2700000" algn="tl">
                    <a:srgbClr val="000000">
                      <a:alpha val="43137"/>
                    </a:srgbClr>
                  </a:outerShdw>
                </a:effectLst>
              </a:rPr>
              <a:t>عند تصميم أي نظام هندسي فإنه من الضروري أن يوفر هذا النظام القدر الكافي من الأمان والتحمل في حالة تعرض هذا النظام لحادث غير مخطط لحدوثه عند تشغيله. والطريقة الهندسية المستخدمة لتحقيق ذلك هو إستخدام مايطلق عليه معامل الأمان والذي يقدر حسابيا بإستخدام المعادلة التالية</a:t>
            </a:r>
            <a:r>
              <a:rPr lang="ar-EG" sz="2800" b="1" dirty="0" smtClean="0">
                <a:solidFill>
                  <a:srgbClr val="C00000"/>
                </a:solidFill>
                <a:effectLst>
                  <a:outerShdw blurRad="38100" dist="38100" dir="2700000" algn="tl">
                    <a:srgbClr val="000000">
                      <a:alpha val="43137"/>
                    </a:srgbClr>
                  </a:outerShdw>
                </a:effectLst>
              </a:rPr>
              <a:t>:</a:t>
            </a:r>
          </a:p>
          <a:p>
            <a:pPr algn="just">
              <a:lnSpc>
                <a:spcPct val="150000"/>
              </a:lnSpc>
            </a:pPr>
            <a:endParaRPr lang="en-US" sz="2800" b="1" dirty="0">
              <a:solidFill>
                <a:srgbClr val="C00000"/>
              </a:solidFill>
              <a:effectLst>
                <a:outerShdw blurRad="38100" dist="38100" dir="2700000" algn="tl">
                  <a:srgbClr val="000000">
                    <a:alpha val="43137"/>
                  </a:srgbClr>
                </a:outerShdw>
              </a:effectLst>
            </a:endParaRPr>
          </a:p>
        </p:txBody>
      </p:sp>
      <p:pic>
        <p:nvPicPr>
          <p:cNvPr id="4" name="Picture 3"/>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l="39917" t="3296" r="2219" b="3001"/>
          <a:stretch/>
        </p:blipFill>
        <p:spPr bwMode="auto">
          <a:xfrm>
            <a:off x="2987824" y="4505010"/>
            <a:ext cx="4176464" cy="19483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83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اختيار وإستخدام نظريات الإنهيار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5474" t="3802" r="2372" b="11854"/>
          <a:stretch/>
        </p:blipFill>
        <p:spPr bwMode="auto">
          <a:xfrm>
            <a:off x="1259633" y="1268760"/>
            <a:ext cx="7200800"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8727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ميكانيكا الكسر</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201082"/>
            <a:ext cx="7704856" cy="5078313"/>
          </a:xfrm>
          <a:prstGeom prst="rect">
            <a:avLst/>
          </a:prstGeom>
        </p:spPr>
        <p:txBody>
          <a:bodyPr wrap="square">
            <a:spAutoFit/>
          </a:bodyPr>
          <a:lstStyle/>
          <a:p>
            <a:pPr marL="95250" algn="just">
              <a:lnSpc>
                <a:spcPct val="150000"/>
              </a:lnSpc>
            </a:pPr>
            <a:r>
              <a:rPr lang="ar-EG" sz="2400" b="1" dirty="0">
                <a:solidFill>
                  <a:srgbClr val="C00000"/>
                </a:solidFill>
                <a:effectLst>
                  <a:outerShdw blurRad="38100" dist="38100" dir="2700000" algn="tl">
                    <a:srgbClr val="000000">
                      <a:alpha val="43137"/>
                    </a:srgbClr>
                  </a:outerShdw>
                </a:effectLst>
              </a:rPr>
              <a:t>يعرف علم ميكانيكا الكسر بأنه العلم الذي يبحث في التنبؤ بتاثير كلا من الشقوق او التصدعات </a:t>
            </a:r>
            <a:r>
              <a:rPr lang="en-US" sz="2400" b="1" dirty="0">
                <a:solidFill>
                  <a:srgbClr val="C00000"/>
                </a:solidFill>
                <a:effectLst>
                  <a:outerShdw blurRad="38100" dist="38100" dir="2700000" algn="tl">
                    <a:srgbClr val="000000">
                      <a:alpha val="43137"/>
                    </a:srgbClr>
                  </a:outerShdw>
                </a:effectLst>
              </a:rPr>
              <a:t>Cracks </a:t>
            </a:r>
            <a:r>
              <a:rPr lang="ar-EG" sz="2400" b="1" dirty="0" smtClean="0">
                <a:solidFill>
                  <a:srgbClr val="C00000"/>
                </a:solidFill>
                <a:effectLst>
                  <a:outerShdw blurRad="38100" dist="38100" dir="2700000" algn="tl">
                    <a:srgbClr val="000000">
                      <a:alpha val="43137"/>
                    </a:srgbClr>
                  </a:outerShdw>
                </a:effectLst>
              </a:rPr>
              <a:t> التي </a:t>
            </a:r>
            <a:r>
              <a:rPr lang="ar-EG" sz="2400" b="1" dirty="0">
                <a:solidFill>
                  <a:srgbClr val="C00000"/>
                </a:solidFill>
                <a:effectLst>
                  <a:outerShdw blurRad="38100" dist="38100" dir="2700000" algn="tl">
                    <a:srgbClr val="000000">
                      <a:alpha val="43137"/>
                    </a:srgbClr>
                  </a:outerShdw>
                </a:effectLst>
              </a:rPr>
              <a:t>تحدث في بعض أجزاء الآلات وكذلك الشقوق الناتجة عن عيوب تصنيعية ومدى تأثيرها على الكسر أو الإنهيار  القصيف لتلك الأجزاء. وقد نشأ هذا العلم بعد وقوع العديد من الحوادث الشديدة الخطورة في بعض التصميمات الهندسية مثل أوعية الضغط والطائرات وكذلك </a:t>
            </a:r>
            <a:r>
              <a:rPr lang="ar-EG" sz="2400" b="1" dirty="0" smtClean="0">
                <a:solidFill>
                  <a:srgbClr val="C00000"/>
                </a:solidFill>
                <a:effectLst>
                  <a:outerShdw blurRad="38100" dist="38100" dir="2700000" algn="tl">
                    <a:srgbClr val="000000">
                      <a:alpha val="43137"/>
                    </a:srgbClr>
                  </a:outerShdw>
                </a:effectLst>
              </a:rPr>
              <a:t>السفن. لذا فإن </a:t>
            </a:r>
            <a:r>
              <a:rPr lang="ar-EG" sz="2400" b="1" dirty="0">
                <a:solidFill>
                  <a:srgbClr val="C00000"/>
                </a:solidFill>
                <a:effectLst>
                  <a:outerShdw blurRad="38100" dist="38100" dir="2700000" algn="tl">
                    <a:srgbClr val="000000">
                      <a:alpha val="43137"/>
                    </a:srgbClr>
                  </a:outerShdw>
                </a:effectLst>
              </a:rPr>
              <a:t>مفهوم ميكانيكا الكسر يبدأ من الفرضية التي تنص على أن: " كل أجزاء عناصر الآلات تحتوي على شقوق او تصدعات عند فحصها ميكروسكوبيا والتي يطلق عليها الشقوق المجهرية </a:t>
            </a:r>
            <a:r>
              <a:rPr lang="en-US" sz="2000" b="1" dirty="0">
                <a:solidFill>
                  <a:srgbClr val="C00000"/>
                </a:solidFill>
                <a:effectLst>
                  <a:outerShdw blurRad="38100" dist="38100" dir="2700000" algn="tl">
                    <a:srgbClr val="000000">
                      <a:alpha val="43137"/>
                    </a:srgbClr>
                  </a:outerShdw>
                </a:effectLst>
              </a:rPr>
              <a:t>Microscopic Cracks</a:t>
            </a:r>
            <a:r>
              <a:rPr lang="en-US" sz="2400" b="1" dirty="0">
                <a:solidFill>
                  <a:srgbClr val="C00000"/>
                </a:solidFill>
                <a:effectLst>
                  <a:outerShdw blurRad="38100" dist="38100" dir="2700000" algn="tl">
                    <a:srgbClr val="000000">
                      <a:alpha val="43137"/>
                    </a:srgbClr>
                  </a:outerShdw>
                </a:effectLst>
              </a:rPr>
              <a:t>".</a:t>
            </a:r>
            <a:endParaRPr lang="ar-EG" sz="24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813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ميكانيكا الكسر</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201082"/>
            <a:ext cx="7704856" cy="5078313"/>
          </a:xfrm>
          <a:prstGeom prst="rect">
            <a:avLst/>
          </a:prstGeom>
        </p:spPr>
        <p:txBody>
          <a:bodyPr wrap="square">
            <a:spAutoFit/>
          </a:bodyPr>
          <a:lstStyle/>
          <a:p>
            <a:pPr marL="95250" algn="just">
              <a:lnSpc>
                <a:spcPct val="150000"/>
              </a:lnSpc>
            </a:pPr>
            <a:r>
              <a:rPr lang="ar-EG" sz="2400" b="1" dirty="0">
                <a:solidFill>
                  <a:srgbClr val="C00000"/>
                </a:solidFill>
                <a:effectLst>
                  <a:outerShdw blurRad="38100" dist="38100" dir="2700000" algn="tl">
                    <a:srgbClr val="000000">
                      <a:alpha val="43137"/>
                    </a:srgbClr>
                  </a:outerShdw>
                </a:effectLst>
              </a:rPr>
              <a:t>يوجد مصطلحين متعلقين بميكانيكا الكسر هما:</a:t>
            </a:r>
          </a:p>
          <a:p>
            <a:pPr marL="95250" algn="just">
              <a:lnSpc>
                <a:spcPct val="150000"/>
              </a:lnSpc>
            </a:pPr>
            <a:r>
              <a:rPr lang="ar-EG" sz="2400" b="1" dirty="0" smtClean="0">
                <a:solidFill>
                  <a:srgbClr val="C00000"/>
                </a:solidFill>
                <a:effectLst>
                  <a:outerShdw blurRad="38100" dist="38100" dir="2700000" algn="tl">
                    <a:srgbClr val="000000">
                      <a:alpha val="43137"/>
                    </a:srgbClr>
                  </a:outerShdw>
                </a:effectLst>
              </a:rPr>
              <a:t>متانة الكسر</a:t>
            </a:r>
            <a:r>
              <a:rPr lang="en-US" sz="2000" b="1" dirty="0" smtClean="0">
                <a:solidFill>
                  <a:srgbClr val="C00000"/>
                </a:solidFill>
                <a:effectLst>
                  <a:outerShdw blurRad="38100" dist="38100" dir="2700000" algn="tl">
                    <a:srgbClr val="000000">
                      <a:alpha val="43137"/>
                    </a:srgbClr>
                  </a:outerShdw>
                </a:effectLst>
              </a:rPr>
              <a:t>Fracture </a:t>
            </a:r>
            <a:r>
              <a:rPr lang="en-US" sz="2000" b="1" dirty="0">
                <a:solidFill>
                  <a:srgbClr val="C00000"/>
                </a:solidFill>
                <a:effectLst>
                  <a:outerShdw blurRad="38100" dist="38100" dir="2700000" algn="tl">
                    <a:srgbClr val="000000">
                      <a:alpha val="43137"/>
                    </a:srgbClr>
                  </a:outerShdw>
                </a:effectLst>
              </a:rPr>
              <a:t>Toughness </a:t>
            </a:r>
            <a:r>
              <a:rPr lang="en-US" sz="2400" b="1" dirty="0">
                <a:solidFill>
                  <a:srgbClr val="C00000"/>
                </a:solidFill>
                <a:effectLst>
                  <a:outerShdw blurRad="38100" dist="38100" dir="2700000" algn="tl">
                    <a:srgbClr val="000000">
                      <a:alpha val="43137"/>
                    </a:srgbClr>
                  </a:outerShdw>
                </a:effectLst>
              </a:rPr>
              <a:t>(K</a:t>
            </a:r>
            <a:r>
              <a:rPr lang="en-US" sz="2400" b="1" baseline="-25000" dirty="0">
                <a:solidFill>
                  <a:srgbClr val="C00000"/>
                </a:solidFill>
                <a:effectLst>
                  <a:outerShdw blurRad="38100" dist="38100" dir="2700000" algn="tl">
                    <a:srgbClr val="000000">
                      <a:alpha val="43137"/>
                    </a:srgbClr>
                  </a:outerShdw>
                </a:effectLst>
              </a:rPr>
              <a:t>I</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وهو </a:t>
            </a:r>
            <a:r>
              <a:rPr lang="ar-EG" sz="2400" b="1" dirty="0">
                <a:solidFill>
                  <a:srgbClr val="C00000"/>
                </a:solidFill>
                <a:effectLst>
                  <a:outerShdw blurRad="38100" dist="38100" dir="2700000" algn="tl">
                    <a:srgbClr val="000000">
                      <a:alpha val="43137"/>
                    </a:srgbClr>
                  </a:outerShdw>
                </a:effectLst>
              </a:rPr>
              <a:t>القيمة الحرجة لشدة الإجهاد عندما يحدث تمدد للشق ويحسب كما يلي:</a:t>
            </a:r>
          </a:p>
          <a:p>
            <a:pPr marL="95250" algn="just">
              <a:lnSpc>
                <a:spcPct val="150000"/>
              </a:lnSpc>
            </a:pPr>
            <a:r>
              <a:rPr lang="ar-EG" sz="2400" b="1" dirty="0">
                <a:solidFill>
                  <a:srgbClr val="C00000"/>
                </a:solidFill>
                <a:effectLst>
                  <a:outerShdw blurRad="38100" dist="38100" dir="2700000" algn="tl">
                    <a:srgbClr val="000000">
                      <a:alpha val="43137"/>
                    </a:srgbClr>
                  </a:outerShdw>
                </a:effectLst>
              </a:rPr>
              <a:t> </a:t>
            </a:r>
          </a:p>
          <a:p>
            <a:pPr marL="95250" algn="just">
              <a:lnSpc>
                <a:spcPct val="150000"/>
              </a:lnSpc>
            </a:pPr>
            <a:endParaRPr lang="ar-EG" sz="2400" b="1" dirty="0" smtClean="0">
              <a:solidFill>
                <a:srgbClr val="C00000"/>
              </a:solidFill>
              <a:effectLst>
                <a:outerShdw blurRad="38100" dist="38100" dir="2700000" algn="tl">
                  <a:srgbClr val="000000">
                    <a:alpha val="43137"/>
                  </a:srgbClr>
                </a:outerShdw>
              </a:effectLst>
            </a:endParaRPr>
          </a:p>
          <a:p>
            <a:pPr marL="95250" algn="just">
              <a:lnSpc>
                <a:spcPct val="150000"/>
              </a:lnSpc>
            </a:pPr>
            <a:r>
              <a:rPr lang="ar-EG" sz="2400" b="1" dirty="0" smtClean="0">
                <a:solidFill>
                  <a:srgbClr val="C00000"/>
                </a:solidFill>
                <a:effectLst>
                  <a:outerShdw blurRad="38100" dist="38100" dir="2700000" algn="tl">
                    <a:srgbClr val="000000">
                      <a:alpha val="43137"/>
                    </a:srgbClr>
                  </a:outerShdw>
                </a:effectLst>
              </a:rPr>
              <a:t>معامل </a:t>
            </a:r>
            <a:r>
              <a:rPr lang="ar-EG" sz="2400" b="1" dirty="0">
                <a:solidFill>
                  <a:srgbClr val="C00000"/>
                </a:solidFill>
                <a:effectLst>
                  <a:outerShdw blurRad="38100" dist="38100" dir="2700000" algn="tl">
                    <a:srgbClr val="000000">
                      <a:alpha val="43137"/>
                    </a:srgbClr>
                  </a:outerShdw>
                </a:effectLst>
              </a:rPr>
              <a:t>شدة </a:t>
            </a:r>
            <a:r>
              <a:rPr lang="ar-EG" sz="2400" b="1" dirty="0" smtClean="0">
                <a:solidFill>
                  <a:srgbClr val="C00000"/>
                </a:solidFill>
                <a:effectLst>
                  <a:outerShdw blurRad="38100" dist="38100" dir="2700000" algn="tl">
                    <a:srgbClr val="000000">
                      <a:alpha val="43137"/>
                    </a:srgbClr>
                  </a:outerShdw>
                </a:effectLst>
              </a:rPr>
              <a:t>الإجهاد</a:t>
            </a:r>
            <a:r>
              <a:rPr lang="en-US" sz="2000" b="1" dirty="0" smtClean="0">
                <a:solidFill>
                  <a:srgbClr val="C00000"/>
                </a:solidFill>
                <a:effectLst>
                  <a:outerShdw blurRad="38100" dist="38100" dir="2700000" algn="tl">
                    <a:srgbClr val="000000">
                      <a:alpha val="43137"/>
                    </a:srgbClr>
                  </a:outerShdw>
                </a:effectLst>
              </a:rPr>
              <a:t>Stress </a:t>
            </a:r>
            <a:r>
              <a:rPr lang="en-US" sz="2000" b="1" dirty="0">
                <a:solidFill>
                  <a:srgbClr val="C00000"/>
                </a:solidFill>
                <a:effectLst>
                  <a:outerShdw blurRad="38100" dist="38100" dir="2700000" algn="tl">
                    <a:srgbClr val="000000">
                      <a:alpha val="43137"/>
                    </a:srgbClr>
                  </a:outerShdw>
                </a:effectLst>
              </a:rPr>
              <a:t>Intensity Factor </a:t>
            </a:r>
            <a:r>
              <a:rPr lang="en-US" sz="2400" b="1" dirty="0">
                <a:solidFill>
                  <a:srgbClr val="C00000"/>
                </a:solidFill>
                <a:effectLst>
                  <a:outerShdw blurRad="38100" dist="38100" dir="2700000" algn="tl">
                    <a:srgbClr val="000000">
                      <a:alpha val="43137"/>
                    </a:srgbClr>
                  </a:outerShdw>
                </a:effectLst>
              </a:rPr>
              <a:t>(K</a:t>
            </a:r>
            <a:r>
              <a:rPr lang="en-US" sz="2400" b="1" baseline="-25000" dirty="0">
                <a:solidFill>
                  <a:srgbClr val="C00000"/>
                </a:solidFill>
                <a:effectLst>
                  <a:outerShdw blurRad="38100" dist="38100" dir="2700000" algn="tl">
                    <a:srgbClr val="000000">
                      <a:alpha val="43137"/>
                    </a:srgbClr>
                  </a:outerShdw>
                </a:effectLst>
              </a:rPr>
              <a:t>0</a:t>
            </a:r>
            <a:r>
              <a:rPr lang="en-US" sz="2400" b="1" dirty="0">
                <a:solidFill>
                  <a:srgbClr val="C00000"/>
                </a:solidFill>
                <a:effectLst>
                  <a:outerShdw blurRad="38100" dist="38100" dir="2700000" algn="tl">
                    <a:srgbClr val="000000">
                      <a:alpha val="43137"/>
                    </a:srgbClr>
                  </a:outerShdw>
                </a:effectLst>
              </a:rPr>
              <a:t>): </a:t>
            </a:r>
            <a:r>
              <a:rPr lang="ar-EG" sz="2400" b="1" dirty="0" smtClean="0">
                <a:solidFill>
                  <a:srgbClr val="C00000"/>
                </a:solidFill>
                <a:effectLst>
                  <a:outerShdw blurRad="38100" dist="38100" dir="2700000" algn="tl">
                    <a:srgbClr val="000000">
                      <a:alpha val="43137"/>
                    </a:srgbClr>
                  </a:outerShdw>
                </a:effectLst>
              </a:rPr>
              <a:t> ويعبر </a:t>
            </a:r>
            <a:r>
              <a:rPr lang="ar-EG" sz="2400" b="1" dirty="0">
                <a:solidFill>
                  <a:srgbClr val="C00000"/>
                </a:solidFill>
                <a:effectLst>
                  <a:outerShdw blurRad="38100" dist="38100" dir="2700000" algn="tl">
                    <a:srgbClr val="000000">
                      <a:alpha val="43137"/>
                    </a:srgbClr>
                  </a:outerShdw>
                </a:effectLst>
              </a:rPr>
              <a:t>عن شدة الإجهاد عند طرف الشق ويحسب كما يلي</a:t>
            </a:r>
            <a:r>
              <a:rPr lang="ar-EG" sz="2400" b="1" dirty="0" smtClean="0">
                <a:solidFill>
                  <a:srgbClr val="C00000"/>
                </a:solidFill>
                <a:effectLst>
                  <a:outerShdw blurRad="38100" dist="38100" dir="2700000" algn="tl">
                    <a:srgbClr val="000000">
                      <a:alpha val="43137"/>
                    </a:srgbClr>
                  </a:outerShdw>
                </a:effectLst>
              </a:rPr>
              <a:t>:</a:t>
            </a:r>
          </a:p>
          <a:p>
            <a:pPr marL="95250" algn="just">
              <a:lnSpc>
                <a:spcPct val="150000"/>
              </a:lnSpc>
            </a:pPr>
            <a:endParaRPr lang="ar-EG" sz="2400" b="1" dirty="0">
              <a:solidFill>
                <a:srgbClr val="C00000"/>
              </a:solidFill>
              <a:effectLst>
                <a:outerShdw blurRad="38100" dist="38100" dir="2700000" algn="tl">
                  <a:srgbClr val="000000">
                    <a:alpha val="43137"/>
                  </a:srgbClr>
                </a:outerShdw>
              </a:effectLst>
            </a:endParaRPr>
          </a:p>
          <a:p>
            <a:pPr marL="95250" algn="just">
              <a:lnSpc>
                <a:spcPct val="150000"/>
              </a:lnSpc>
            </a:pPr>
            <a:r>
              <a:rPr lang="ar-EG" sz="2400" b="1" dirty="0">
                <a:solidFill>
                  <a:srgbClr val="C00000"/>
                </a:solidFill>
                <a:effectLst>
                  <a:outerShdw blurRad="38100" dist="38100" dir="2700000" algn="tl">
                    <a:srgbClr val="000000">
                      <a:alpha val="43137"/>
                    </a:srgbClr>
                  </a:outerShdw>
                </a:effectLst>
              </a:rPr>
              <a:t> </a:t>
            </a:r>
          </a:p>
        </p:txBody>
      </p:sp>
      <p:pic>
        <p:nvPicPr>
          <p:cNvPr id="4" name="Picture 3"/>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t="20062"/>
          <a:stretch/>
        </p:blipFill>
        <p:spPr bwMode="auto">
          <a:xfrm>
            <a:off x="3703211" y="5344333"/>
            <a:ext cx="2429368" cy="923162"/>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b="25454"/>
          <a:stretch/>
        </p:blipFill>
        <p:spPr bwMode="auto">
          <a:xfrm>
            <a:off x="3203848" y="3028040"/>
            <a:ext cx="3744416" cy="7200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417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أنماط إنتشار </a:t>
            </a:r>
            <a:r>
              <a:rPr lang="ar-EG" sz="4000" b="1" u="sng" dirty="0">
                <a:solidFill>
                  <a:srgbClr val="C00000"/>
                </a:solidFill>
                <a:effectLst>
                  <a:outerShdw blurRad="38100" dist="38100" dir="2700000" algn="tl">
                    <a:srgbClr val="000000">
                      <a:alpha val="43137"/>
                    </a:srgbClr>
                  </a:outerShdw>
                </a:effectLst>
                <a:cs typeface="Simple Bold Jut Out" pitchFamily="2" charset="-78"/>
              </a:rPr>
              <a:t>الشقوق في أجزاء الآلات</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5761" r="3291" b="5510"/>
          <a:stretch/>
        </p:blipFill>
        <p:spPr bwMode="auto">
          <a:xfrm>
            <a:off x="1547664" y="1340768"/>
            <a:ext cx="6696743"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121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الإجهادات الحرارية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201082"/>
            <a:ext cx="7704856" cy="5078313"/>
          </a:xfrm>
          <a:prstGeom prst="rect">
            <a:avLst/>
          </a:prstGeom>
        </p:spPr>
        <p:txBody>
          <a:bodyPr wrap="square">
            <a:spAutoFit/>
          </a:bodyPr>
          <a:lstStyle/>
          <a:p>
            <a:pPr marL="95250" algn="just">
              <a:lnSpc>
                <a:spcPct val="150000"/>
              </a:lnSpc>
            </a:pPr>
            <a:r>
              <a:rPr lang="ar-EG" sz="2400" b="1" dirty="0">
                <a:solidFill>
                  <a:srgbClr val="C00000"/>
                </a:solidFill>
                <a:effectLst>
                  <a:outerShdw blurRad="38100" dist="38100" dir="2700000" algn="tl">
                    <a:srgbClr val="000000">
                      <a:alpha val="43137"/>
                    </a:srgbClr>
                  </a:outerShdw>
                </a:effectLst>
              </a:rPr>
              <a:t>عندما يتعرض عنصر من عناصر الآلات إلى تغير في درجات الحرارة فإنه سوف يتمدد أو ينكمش. فإذا كان التمدد أو الإنكماش حرا فلا تتولد في العنصر أي نوع من أنواع الإجهادات ، أما إذا كان التمدد أو الإنكماش مقيدا فسوف تتولد إجهادات في العنصر بعضها يكون بسبب الاختلاف في درجات الحرارة وهذا الذي يطلق عليه الإجهادات الحرارية </a:t>
            </a:r>
            <a:r>
              <a:rPr lang="en-US" sz="2000" b="1" dirty="0">
                <a:solidFill>
                  <a:srgbClr val="C00000"/>
                </a:solidFill>
                <a:effectLst>
                  <a:outerShdw blurRad="38100" dist="38100" dir="2700000" algn="tl">
                    <a:srgbClr val="000000">
                      <a:alpha val="43137"/>
                    </a:srgbClr>
                  </a:outerShdw>
                </a:effectLst>
              </a:rPr>
              <a:t>Thermal Stresses</a:t>
            </a:r>
            <a:r>
              <a:rPr lang="en-US" sz="2400" b="1" dirty="0" smtClean="0">
                <a:solidFill>
                  <a:srgbClr val="C00000"/>
                </a:solidFill>
                <a:effectLst>
                  <a:outerShdw blurRad="38100" dist="38100" dir="2700000" algn="tl">
                    <a:srgbClr val="000000">
                      <a:alpha val="43137"/>
                    </a:srgbClr>
                  </a:outerShdw>
                </a:effectLst>
              </a:rPr>
              <a:t>.</a:t>
            </a:r>
            <a:endParaRPr lang="ar-EG" sz="2400" b="1" dirty="0" smtClean="0">
              <a:solidFill>
                <a:srgbClr val="C00000"/>
              </a:solidFill>
              <a:effectLst>
                <a:outerShdw blurRad="38100" dist="38100" dir="2700000" algn="tl">
                  <a:srgbClr val="000000">
                    <a:alpha val="43137"/>
                  </a:srgbClr>
                </a:outerShdw>
              </a:effectLst>
            </a:endParaRPr>
          </a:p>
          <a:p>
            <a:pPr marL="95250" algn="just">
              <a:lnSpc>
                <a:spcPct val="150000"/>
              </a:lnSpc>
            </a:pPr>
            <a:r>
              <a:rPr lang="ar-EG" sz="2400" b="1" dirty="0">
                <a:solidFill>
                  <a:srgbClr val="C00000"/>
                </a:solidFill>
                <a:effectLst>
                  <a:outerShdw blurRad="38100" dist="38100" dir="2700000" algn="tl">
                    <a:srgbClr val="000000">
                      <a:alpha val="43137"/>
                    </a:srgbClr>
                  </a:outerShdw>
                </a:effectLst>
              </a:rPr>
              <a:t>وتظهر أهمية الإجهادات الحرارية عند تصميم بعض أجزاء الآلات التي تتعرض لتغيرات في درجة الحرارة أثناء تشغيلها ومنها: (الإسطوانات المركبة – خطوط الأنابيب – محركات الإحتراق الداخلي – المعدات البخارية – الغلايات).</a:t>
            </a:r>
            <a:endParaRPr lang="ar-EG" sz="24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3346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الإجهادات المتبقية أو الداخلية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201082"/>
            <a:ext cx="7704856" cy="4487382"/>
          </a:xfrm>
          <a:prstGeom prst="rect">
            <a:avLst/>
          </a:prstGeom>
        </p:spPr>
        <p:txBody>
          <a:bodyPr wrap="square">
            <a:spAutoFit/>
          </a:bodyPr>
          <a:lstStyle/>
          <a:p>
            <a:pPr marL="95250" algn="just">
              <a:lnSpc>
                <a:spcPct val="170000"/>
              </a:lnSpc>
            </a:pPr>
            <a:r>
              <a:rPr lang="ar-EG" sz="2400" b="1" dirty="0">
                <a:solidFill>
                  <a:srgbClr val="C00000"/>
                </a:solidFill>
                <a:effectLst>
                  <a:outerShdw blurRad="38100" dist="38100" dir="2700000" algn="tl">
                    <a:srgbClr val="000000">
                      <a:alpha val="43137"/>
                    </a:srgbClr>
                  </a:outerShdw>
                </a:effectLst>
              </a:rPr>
              <a:t>الإجهادات المتبقية او الداخلية فهي الإجهادات التي لا تعتمد على الأحمال الخارجية وإنما تنتج بسبب عمليات التشكيل والتصنيع والتجميع التي تجرى على أجزاء الآلات. فعندما يتم وضع عنصر من آلة ذو إجهادات داخلية في التشغيل فإن إجهادات الأحمال سوف تضاف على الإجهادات الداخلية للعنصر. </a:t>
            </a:r>
          </a:p>
          <a:p>
            <a:pPr marL="95250" algn="just">
              <a:lnSpc>
                <a:spcPct val="170000"/>
              </a:lnSpc>
            </a:pPr>
            <a:r>
              <a:rPr lang="ar-EG" sz="2400" b="1" dirty="0">
                <a:solidFill>
                  <a:srgbClr val="C00000"/>
                </a:solidFill>
                <a:effectLst>
                  <a:outerShdw blurRad="38100" dist="38100" dir="2700000" algn="tl">
                    <a:srgbClr val="000000">
                      <a:alpha val="43137"/>
                    </a:srgbClr>
                  </a:outerShdw>
                </a:effectLst>
              </a:rPr>
              <a:t>لذا فإن الإجهادات الداخلية إما أن تكون ضارة أو تكون مفيدة. ففي حالة إضافاتها إلى إجهادات الأحمال تصبح ضارة أما إذا كانت في عكس اتجاه إجهادات الأحمال وأدت إلى تقليل قيمتها فإنها تكون مفيدة. </a:t>
            </a:r>
            <a:endParaRPr lang="ar-EG" sz="24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3196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97" y="283779"/>
            <a:ext cx="7124328" cy="768957"/>
          </a:xfrm>
        </p:spPr>
        <p:txBody>
          <a:bodyPr>
            <a:normAutofit fontScale="90000"/>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العوامل </a:t>
            </a:r>
            <a:r>
              <a:rPr lang="ar-EG" sz="4000" b="1" u="sng" dirty="0">
                <a:solidFill>
                  <a:srgbClr val="C00000"/>
                </a:solidFill>
                <a:effectLst>
                  <a:outerShdw blurRad="38100" dist="38100" dir="2700000" algn="tl">
                    <a:srgbClr val="000000">
                      <a:alpha val="43137"/>
                    </a:srgbClr>
                  </a:outerShdw>
                </a:effectLst>
                <a:cs typeface="Simple Bold Jut Out" pitchFamily="2" charset="-78"/>
              </a:rPr>
              <a:t>التي تسبب تولد إجهادات داخلية في أجزاء الآلات</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624" y="1201082"/>
            <a:ext cx="7704856" cy="6260175"/>
          </a:xfrm>
          <a:prstGeom prst="rect">
            <a:avLst/>
          </a:prstGeom>
        </p:spPr>
        <p:txBody>
          <a:bodyPr wrap="square">
            <a:spAutoFit/>
          </a:bodyPr>
          <a:lstStyle/>
          <a:p>
            <a:pPr marL="43815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عمليات </a:t>
            </a:r>
            <a:r>
              <a:rPr lang="ar-EG" sz="2400" b="1" dirty="0">
                <a:solidFill>
                  <a:srgbClr val="C00000"/>
                </a:solidFill>
                <a:effectLst>
                  <a:outerShdw blurRad="38100" dist="38100" dir="2700000" algn="tl">
                    <a:srgbClr val="000000">
                      <a:alpha val="43137"/>
                    </a:srgbClr>
                  </a:outerShdw>
                </a:effectLst>
              </a:rPr>
              <a:t>التشكيل والتصنيع مثل السباكة والحدادة.</a:t>
            </a:r>
          </a:p>
          <a:p>
            <a:pPr marL="43815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طرق </a:t>
            </a:r>
            <a:r>
              <a:rPr lang="ar-EG" sz="2400" b="1" dirty="0">
                <a:solidFill>
                  <a:srgbClr val="C00000"/>
                </a:solidFill>
                <a:effectLst>
                  <a:outerShdw blurRad="38100" dist="38100" dir="2700000" algn="tl">
                    <a:srgbClr val="000000">
                      <a:alpha val="43137"/>
                    </a:srgbClr>
                  </a:outerShdw>
                </a:effectLst>
              </a:rPr>
              <a:t>التشكيل والتصنيع بواسطة معدات الورش مثل المخارط ومعدات الثقب ومعدات البرادة.</a:t>
            </a:r>
          </a:p>
          <a:p>
            <a:pPr marL="43815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إجراءات </a:t>
            </a:r>
            <a:r>
              <a:rPr lang="ar-EG" sz="2400" b="1" dirty="0">
                <a:solidFill>
                  <a:srgbClr val="C00000"/>
                </a:solidFill>
                <a:effectLst>
                  <a:outerShdw blurRad="38100" dist="38100" dir="2700000" algn="tl">
                    <a:srgbClr val="000000">
                      <a:alpha val="43137"/>
                    </a:srgbClr>
                  </a:outerShdw>
                </a:effectLst>
              </a:rPr>
              <a:t>التشكيل الأخرى مثل الدرفلة والبثق وعمليات التشكيل على </a:t>
            </a:r>
            <a:r>
              <a:rPr lang="ar-EG" sz="2400" b="1" dirty="0" smtClean="0">
                <a:solidFill>
                  <a:srgbClr val="C00000"/>
                </a:solidFill>
                <a:effectLst>
                  <a:outerShdw blurRad="38100" dist="38100" dir="2700000" algn="tl">
                    <a:srgbClr val="000000">
                      <a:alpha val="43137"/>
                    </a:srgbClr>
                  </a:outerShdw>
                </a:effectLst>
              </a:rPr>
              <a:t>البارد.</a:t>
            </a:r>
          </a:p>
          <a:p>
            <a:pPr marL="43815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الإجراءات </a:t>
            </a:r>
            <a:r>
              <a:rPr lang="ar-EG" sz="2400" b="1" dirty="0">
                <a:solidFill>
                  <a:srgbClr val="C00000"/>
                </a:solidFill>
                <a:effectLst>
                  <a:outerShdw blurRad="38100" dist="38100" dir="2700000" algn="tl">
                    <a:srgbClr val="000000">
                      <a:alpha val="43137"/>
                    </a:srgbClr>
                  </a:outerShdw>
                </a:effectLst>
              </a:rPr>
              <a:t>الكيميائية مثل الاكسدة – التاكل عن طريق الصدأ - الطلاء الكهربي.</a:t>
            </a:r>
          </a:p>
          <a:p>
            <a:pPr marL="43815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المعالجات </a:t>
            </a:r>
            <a:r>
              <a:rPr lang="ar-EG" sz="2400" b="1" dirty="0">
                <a:solidFill>
                  <a:srgbClr val="C00000"/>
                </a:solidFill>
                <a:effectLst>
                  <a:outerShdw blurRad="38100" dist="38100" dir="2700000" algn="tl">
                    <a:srgbClr val="000000">
                      <a:alpha val="43137"/>
                    </a:srgbClr>
                  </a:outerShdw>
                </a:effectLst>
              </a:rPr>
              <a:t>الحرارية مثل التقسية.</a:t>
            </a:r>
          </a:p>
          <a:p>
            <a:pPr marL="438150" indent="-342900" algn="just">
              <a:lnSpc>
                <a:spcPct val="150000"/>
              </a:lnSpc>
              <a:buFont typeface="Wingdings" panose="05000000000000000000" pitchFamily="2" charset="2"/>
              <a:buChar char="ü"/>
            </a:pPr>
            <a:r>
              <a:rPr lang="ar-EG" sz="2400" b="1" dirty="0" smtClean="0">
                <a:solidFill>
                  <a:srgbClr val="C00000"/>
                </a:solidFill>
                <a:effectLst>
                  <a:outerShdw blurRad="38100" dist="38100" dir="2700000" algn="tl">
                    <a:srgbClr val="000000">
                      <a:alpha val="43137"/>
                    </a:srgbClr>
                  </a:outerShdw>
                </a:effectLst>
              </a:rPr>
              <a:t>عمليات </a:t>
            </a:r>
            <a:r>
              <a:rPr lang="ar-EG" sz="2400" b="1" dirty="0">
                <a:solidFill>
                  <a:srgbClr val="C00000"/>
                </a:solidFill>
                <a:effectLst>
                  <a:outerShdw blurRad="38100" dist="38100" dir="2700000" algn="tl">
                    <a:srgbClr val="000000">
                      <a:alpha val="43137"/>
                    </a:srgbClr>
                  </a:outerShdw>
                </a:effectLst>
              </a:rPr>
              <a:t>التجميع التي تعتمد على عدم الإنتظامية الكاملة أي التي تسمح بوجود تجاوزات.</a:t>
            </a:r>
          </a:p>
          <a:p>
            <a:pPr marL="95250" algn="just">
              <a:lnSpc>
                <a:spcPct val="170000"/>
              </a:lnSpc>
            </a:pPr>
            <a:endParaRPr lang="ar-EG" sz="24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3920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fontScale="90000"/>
          </a:bodyPr>
          <a:lstStyle/>
          <a:p>
            <a:pPr marL="182880" algn="ctr"/>
            <a:r>
              <a:rPr lang="ar-EG" sz="6000" b="1" u="sng" dirty="0">
                <a:solidFill>
                  <a:srgbClr val="C00000"/>
                </a:solidFill>
                <a:effectLst>
                  <a:outerShdw blurRad="38100" dist="38100" dir="2700000" algn="tl">
                    <a:srgbClr val="000000">
                      <a:alpha val="43137"/>
                    </a:srgbClr>
                  </a:outerShdw>
                </a:effectLst>
                <a:cs typeface="Simple Bold Jut Out" pitchFamily="2" charset="-78"/>
              </a:rPr>
              <a:t>ا</a:t>
            </a:r>
            <a:r>
              <a:rPr lang="ar-EG" sz="6000" b="1" u="sng" dirty="0" smtClean="0">
                <a:solidFill>
                  <a:srgbClr val="C00000"/>
                </a:solidFill>
                <a:effectLst>
                  <a:outerShdw blurRad="38100" dist="38100" dir="2700000" algn="tl">
                    <a:srgbClr val="000000">
                      <a:alpha val="43137"/>
                    </a:srgbClr>
                  </a:outerShdw>
                </a:effectLst>
                <a:cs typeface="Simple Bold Jut Out" pitchFamily="2" charset="-78"/>
              </a:rPr>
              <a:t>لإجهادات </a:t>
            </a:r>
            <a:r>
              <a:rPr lang="ar-EG" sz="6000" b="1" u="sng" dirty="0">
                <a:solidFill>
                  <a:srgbClr val="C00000"/>
                </a:solidFill>
                <a:effectLst>
                  <a:outerShdw blurRad="38100" dist="38100" dir="2700000" algn="tl">
                    <a:srgbClr val="000000">
                      <a:alpha val="43137"/>
                    </a:srgbClr>
                  </a:outerShdw>
                </a:effectLst>
                <a:cs typeface="Simple Bold Jut Out" pitchFamily="2" charset="-78"/>
              </a:rPr>
              <a:t>المسموحة </a:t>
            </a:r>
            <a:r>
              <a:rPr lang="en-US" sz="3100" b="1" u="sng" dirty="0">
                <a:solidFill>
                  <a:srgbClr val="C00000"/>
                </a:solidFill>
                <a:effectLst>
                  <a:outerShdw blurRad="38100" dist="38100" dir="2700000" algn="tl">
                    <a:srgbClr val="000000">
                      <a:alpha val="43137"/>
                    </a:srgbClr>
                  </a:outerShdw>
                </a:effectLst>
                <a:cs typeface="Simple Bold Jut Out" pitchFamily="2" charset="-78"/>
              </a:rPr>
              <a:t>Allowable Stress</a:t>
            </a:r>
            <a:endParaRPr lang="ar-EG" sz="48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124744"/>
            <a:ext cx="7704856" cy="5262979"/>
          </a:xfrm>
          <a:prstGeom prst="rect">
            <a:avLst/>
          </a:prstGeom>
        </p:spPr>
        <p:txBody>
          <a:bodyPr wrap="square">
            <a:spAutoFit/>
          </a:bodyPr>
          <a:lstStyle/>
          <a:p>
            <a:pPr algn="just">
              <a:lnSpc>
                <a:spcPct val="150000"/>
              </a:lnSpc>
            </a:pPr>
            <a:r>
              <a:rPr lang="ar-EG" sz="2800" b="1" dirty="0">
                <a:solidFill>
                  <a:srgbClr val="C00000"/>
                </a:solidFill>
                <a:effectLst>
                  <a:outerShdw blurRad="38100" dist="38100" dir="2700000" algn="tl">
                    <a:srgbClr val="000000">
                      <a:alpha val="43137"/>
                    </a:srgbClr>
                  </a:outerShdw>
                </a:effectLst>
              </a:rPr>
              <a:t>الإجهادات المستخدمة في التصميم لتقدير </a:t>
            </a:r>
            <a:r>
              <a:rPr lang="ar-EG" sz="2800" b="1" dirty="0" smtClean="0">
                <a:solidFill>
                  <a:srgbClr val="C00000"/>
                </a:solidFill>
                <a:effectLst>
                  <a:outerShdw blurRad="38100" dist="38100" dir="2700000" algn="tl">
                    <a:srgbClr val="000000">
                      <a:alpha val="43137"/>
                    </a:srgbClr>
                  </a:outerShdw>
                </a:effectLst>
              </a:rPr>
              <a:t>أبعاد العنصر المصمم </a:t>
            </a:r>
            <a:r>
              <a:rPr lang="ar-EG" sz="2800" b="1" dirty="0">
                <a:solidFill>
                  <a:srgbClr val="C00000"/>
                </a:solidFill>
                <a:effectLst>
                  <a:outerShdw blurRad="38100" dist="38100" dir="2700000" algn="tl">
                    <a:srgbClr val="000000">
                      <a:alpha val="43137"/>
                    </a:srgbClr>
                  </a:outerShdw>
                </a:effectLst>
              </a:rPr>
              <a:t>وهي أيضا يطلق عليها المستوى من الإجهادات التي لايجب على المصمم أن يتخطاه تحت ظروف التشغيل العادية. والمعادلتين التاليتين تستخدمان في تقدير الإجهادات </a:t>
            </a:r>
            <a:r>
              <a:rPr lang="ar-EG" sz="2800" b="1" dirty="0" smtClean="0">
                <a:solidFill>
                  <a:srgbClr val="C00000"/>
                </a:solidFill>
                <a:effectLst>
                  <a:outerShdw blurRad="38100" dist="38100" dir="2700000" algn="tl">
                    <a:srgbClr val="000000">
                      <a:alpha val="43137"/>
                    </a:srgbClr>
                  </a:outerShdw>
                </a:effectLst>
              </a:rPr>
              <a:t>المسموحة</a:t>
            </a:r>
            <a:endParaRPr lang="ar-EG" sz="2800" b="1" dirty="0">
              <a:solidFill>
                <a:srgbClr val="C00000"/>
              </a:solidFill>
              <a:effectLst>
                <a:outerShdw blurRad="38100" dist="38100" dir="2700000" algn="tl">
                  <a:srgbClr val="000000">
                    <a:alpha val="43137"/>
                  </a:srgbClr>
                </a:outerShdw>
              </a:effectLst>
            </a:endParaRP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	للمواد المطيلة</a:t>
            </a: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	</a:t>
            </a:r>
          </a:p>
          <a:p>
            <a:pPr algn="just">
              <a:lnSpc>
                <a:spcPct val="150000"/>
              </a:lnSpc>
            </a:pPr>
            <a:r>
              <a:rPr lang="ar-EG" sz="2800" b="1" dirty="0">
                <a:solidFill>
                  <a:srgbClr val="C00000"/>
                </a:solidFill>
                <a:effectLst>
                  <a:outerShdw blurRad="38100" dist="38100" dir="2700000" algn="tl">
                    <a:srgbClr val="000000">
                      <a:alpha val="43137"/>
                    </a:srgbClr>
                  </a:outerShdw>
                </a:effectLst>
              </a:rPr>
              <a:t>	</a:t>
            </a:r>
            <a:endParaRPr lang="ar-EG" sz="28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	للمواد القصيفة </a:t>
            </a:r>
            <a:endParaRPr lang="en-US" sz="2800" b="1" dirty="0">
              <a:solidFill>
                <a:srgbClr val="C00000"/>
              </a:solidFill>
              <a:effectLst>
                <a:outerShdw blurRad="38100" dist="38100" dir="2700000" algn="tl">
                  <a:srgbClr val="000000">
                    <a:alpha val="43137"/>
                  </a:srgbClr>
                </a:outerShdw>
              </a:effectLst>
            </a:endParaRPr>
          </a:p>
        </p:txBody>
      </p:sp>
      <p:pic>
        <p:nvPicPr>
          <p:cNvPr id="14" name="Picture 13"/>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l="6383" t="12821" r="10638"/>
          <a:stretch/>
        </p:blipFill>
        <p:spPr bwMode="auto">
          <a:xfrm>
            <a:off x="3419872" y="3756233"/>
            <a:ext cx="1944216" cy="120013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l="12363" t="7693" r="14835" b="8653"/>
          <a:stretch/>
        </p:blipFill>
        <p:spPr bwMode="auto">
          <a:xfrm>
            <a:off x="3439890" y="5227278"/>
            <a:ext cx="1944216" cy="1155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83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24328" cy="864096"/>
          </a:xfrm>
        </p:spPr>
        <p:txBody>
          <a:bodyPr>
            <a:normAutofit fontScale="90000"/>
          </a:bodyPr>
          <a:lstStyle/>
          <a:p>
            <a:pPr marL="182880" algn="ctr"/>
            <a:r>
              <a:rPr lang="ar-EG" sz="6000" b="1" u="sng" dirty="0" smtClean="0">
                <a:solidFill>
                  <a:srgbClr val="C00000"/>
                </a:solidFill>
                <a:effectLst>
                  <a:outerShdw blurRad="38100" dist="38100" dir="2700000" algn="tl">
                    <a:srgbClr val="000000">
                      <a:alpha val="43137"/>
                    </a:srgbClr>
                  </a:outerShdw>
                </a:effectLst>
                <a:cs typeface="Simple Bold Jut Out" pitchFamily="2" charset="-78"/>
              </a:rPr>
              <a:t>عوامل تقدير معامل الأمان</a:t>
            </a:r>
            <a:endParaRPr lang="ar-EG" sz="4800" b="1" u="sng" dirty="0">
              <a:solidFill>
                <a:srgbClr val="C00000"/>
              </a:solidFill>
              <a:effectLst>
                <a:outerShdw blurRad="38100" dist="38100" dir="2700000" algn="tl">
                  <a:srgbClr val="000000">
                    <a:alpha val="43137"/>
                  </a:srgbClr>
                </a:outerShdw>
              </a:effectLst>
              <a:cs typeface="Simple Bold Jut Out"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146912673"/>
              </p:ext>
            </p:extLst>
          </p:nvPr>
        </p:nvGraphicFramePr>
        <p:xfrm>
          <a:off x="1403648" y="1340768"/>
          <a:ext cx="7128792" cy="5170342"/>
        </p:xfrm>
        <a:graphic>
          <a:graphicData uri="http://schemas.openxmlformats.org/drawingml/2006/table">
            <a:tbl>
              <a:tblPr rtl="1" firstRow="1" bandRow="1">
                <a:tableStyleId>{5940675A-B579-460E-94D1-54222C63F5DA}</a:tableStyleId>
              </a:tblPr>
              <a:tblGrid>
                <a:gridCol w="3564396"/>
                <a:gridCol w="3564396"/>
              </a:tblGrid>
              <a:tr h="1121309">
                <a:tc>
                  <a:txBody>
                    <a:bodyPr/>
                    <a:lstStyle/>
                    <a:p>
                      <a:pPr marL="742950" marR="0" indent="-74295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تأثير الإنهيار</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1500" indent="-571500" rtl="1">
                        <a:buFont typeface="Wingdings" panose="05000000000000000000" pitchFamily="2" charset="2"/>
                        <a:buChar char="Ø"/>
                      </a:pPr>
                      <a:r>
                        <a:rPr lang="ar-EG" sz="3600" b="1" dirty="0" smtClean="0">
                          <a:solidFill>
                            <a:srgbClr val="C00000"/>
                          </a:solidFill>
                          <a:effectLst>
                            <a:outerShdw blurRad="38100" dist="38100" dir="2700000" algn="tl">
                              <a:srgbClr val="000000">
                                <a:alpha val="43137"/>
                              </a:srgbClr>
                            </a:outerShdw>
                          </a:effectLst>
                          <a:cs typeface="Simple Bold Jut Out"/>
                        </a:rPr>
                        <a:t>تكلفة العنصر المصمم</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40982">
                <a:tc>
                  <a:txBody>
                    <a:bodyPr/>
                    <a:lstStyle/>
                    <a:p>
                      <a:pPr marL="742950" marR="0" indent="-74295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kern="1200" dirty="0" smtClean="0">
                          <a:solidFill>
                            <a:srgbClr val="C00000"/>
                          </a:solidFill>
                          <a:effectLst>
                            <a:outerShdw blurRad="38100" dist="38100" dir="2700000" algn="tl">
                              <a:srgbClr val="000000">
                                <a:alpha val="43137"/>
                              </a:srgbClr>
                            </a:outerShdw>
                          </a:effectLst>
                          <a:latin typeface="+mn-lt"/>
                          <a:ea typeface="+mn-ea"/>
                          <a:cs typeface="Simple Bold Jut Out"/>
                        </a:rPr>
                        <a:t>نوع الحمل</a:t>
                      </a:r>
                      <a:endParaRPr kumimoji="0" lang="ar-EG" sz="36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1500" marR="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اختبار العنصر المصمم</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40982">
                <a:tc>
                  <a:txBody>
                    <a:bodyPr/>
                    <a:lstStyle/>
                    <a:p>
                      <a:pPr marL="742950" marR="0" indent="-74295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درجة الدقة في تحليل القوى</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1500" marR="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ظروف التشغيل</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30611">
                <a:tc>
                  <a:txBody>
                    <a:bodyPr/>
                    <a:lstStyle/>
                    <a:p>
                      <a:pPr marL="742950" marR="0" indent="-74295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مادة تصنيع العنصر المصمم</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1500" marR="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جودة التصنيع</a:t>
                      </a:r>
                      <a:endParaRPr lang="ar-EG" sz="3600" b="1" dirty="0">
                        <a:solidFill>
                          <a:srgbClr val="C00000"/>
                        </a:solidFill>
                        <a:effectLst>
                          <a:outerShdw blurRad="38100" dist="38100" dir="2700000" algn="tl">
                            <a:srgbClr val="000000">
                              <a:alpha val="43137"/>
                            </a:srgbClr>
                          </a:outerShdw>
                        </a:effectLst>
                        <a:cs typeface="Simple Bold Jut Ou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30611">
                <a:tc gridSpan="2">
                  <a:txBody>
                    <a:bodyPr/>
                    <a:lstStyle/>
                    <a:p>
                      <a:pPr marL="742950" marR="0" indent="-74295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smtClean="0">
                          <a:solidFill>
                            <a:srgbClr val="C00000"/>
                          </a:solidFill>
                          <a:effectLst>
                            <a:outerShdw blurRad="38100" dist="38100" dir="2700000" algn="tl">
                              <a:srgbClr val="000000">
                                <a:alpha val="43137"/>
                              </a:srgbClr>
                            </a:outerShdw>
                          </a:effectLst>
                          <a:cs typeface="Simple Bold Jut Out"/>
                        </a:rPr>
                        <a:t>مدى الاعتماد على العنصر المصم</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rtl="1"/>
                      <a:endParaRPr lang="ar-EG" sz="3600" b="1" dirty="0">
                        <a:solidFill>
                          <a:srgbClr val="C00000"/>
                        </a:solidFill>
                        <a:effectLst>
                          <a:outerShdw blurRad="38100" dist="38100" dir="2700000" algn="tl">
                            <a:srgbClr val="000000">
                              <a:alpha val="43137"/>
                            </a:srgbClr>
                          </a:outerShdw>
                        </a:effectLst>
                        <a:cs typeface="Simple Bold Jut Out"/>
                      </a:endParaRPr>
                    </a:p>
                  </a:txBody>
                  <a:tcPr/>
                </a:tc>
              </a:tr>
            </a:tbl>
          </a:graphicData>
        </a:graphic>
      </p:graphicFrame>
    </p:spTree>
    <p:extLst>
      <p:ext uri="{BB962C8B-B14F-4D97-AF65-F5344CB8AC3E}">
        <p14:creationId xmlns:p14="http://schemas.microsoft.com/office/powerpoint/2010/main" val="369883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fontScale="90000"/>
          </a:bodyPr>
          <a:lstStyle/>
          <a:p>
            <a:pPr marL="182880" algn="ctr"/>
            <a:r>
              <a:rPr lang="ar-EG" sz="4400" b="1" u="sng" dirty="0">
                <a:solidFill>
                  <a:srgbClr val="C00000"/>
                </a:solidFill>
                <a:effectLst>
                  <a:outerShdw blurRad="38100" dist="38100" dir="2700000" algn="tl">
                    <a:srgbClr val="000000">
                      <a:alpha val="43137"/>
                    </a:srgbClr>
                  </a:outerShdw>
                </a:effectLst>
                <a:cs typeface="Simple Bold Jut Out" pitchFamily="2" charset="-78"/>
              </a:rPr>
              <a:t>معاملات الأمان تبعا لنوع مادة </a:t>
            </a:r>
            <a:r>
              <a:rPr lang="ar-EG" sz="4400" b="1" u="sng" dirty="0" smtClean="0">
                <a:solidFill>
                  <a:srgbClr val="C00000"/>
                </a:solidFill>
                <a:effectLst>
                  <a:outerShdw blurRad="38100" dist="38100" dir="2700000" algn="tl">
                    <a:srgbClr val="000000">
                      <a:alpha val="43137"/>
                    </a:srgbClr>
                  </a:outerShdw>
                </a:effectLst>
                <a:cs typeface="Simple Bold Jut Out" pitchFamily="2" charset="-78"/>
              </a:rPr>
              <a:t>الصنع ومعيار الإنهيار </a:t>
            </a:r>
            <a:endParaRPr lang="ar-EG" sz="3600" b="1" u="sng" dirty="0">
              <a:solidFill>
                <a:srgbClr val="C00000"/>
              </a:solidFill>
              <a:effectLst>
                <a:outerShdw blurRad="38100" dist="38100" dir="2700000" algn="tl">
                  <a:srgbClr val="000000">
                    <a:alpha val="43137"/>
                  </a:srgbClr>
                </a:outerShdw>
              </a:effectLst>
              <a:cs typeface="Simple Bold Jut Out"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981401908"/>
              </p:ext>
            </p:extLst>
          </p:nvPr>
        </p:nvGraphicFramePr>
        <p:xfrm>
          <a:off x="1475656" y="1124744"/>
          <a:ext cx="6480720" cy="5332624"/>
        </p:xfrm>
        <a:graphic>
          <a:graphicData uri="http://schemas.openxmlformats.org/drawingml/2006/table">
            <a:tbl>
              <a:tblPr rtl="1" firstRow="1" firstCol="1" bandRow="1">
                <a:tableStyleId>{5940675A-B579-460E-94D1-54222C63F5DA}</a:tableStyleId>
              </a:tblPr>
              <a:tblGrid>
                <a:gridCol w="3490292"/>
                <a:gridCol w="2990428"/>
              </a:tblGrid>
              <a:tr h="442830">
                <a:tc>
                  <a:txBody>
                    <a:bodyPr/>
                    <a:lstStyle/>
                    <a:p>
                      <a:pPr algn="ctr" rtl="1">
                        <a:lnSpc>
                          <a:spcPct val="100000"/>
                        </a:lnSpc>
                        <a:spcAft>
                          <a:spcPts val="0"/>
                        </a:spcAft>
                      </a:pPr>
                      <a:r>
                        <a:rPr lang="ar-EG" sz="2800" b="1" dirty="0">
                          <a:solidFill>
                            <a:srgbClr val="C00000"/>
                          </a:solidFill>
                          <a:effectLst>
                            <a:outerShdw blurRad="38100" dist="38100" dir="2700000" algn="tl">
                              <a:srgbClr val="000000">
                                <a:alpha val="43137"/>
                              </a:srgbClr>
                            </a:outerShdw>
                          </a:effectLst>
                          <a:cs typeface="Simple Bold Jut Out"/>
                        </a:rPr>
                        <a:t>الجزء من </a:t>
                      </a:r>
                      <a:r>
                        <a:rPr lang="ar-EG" sz="2800" b="1" dirty="0" smtClean="0">
                          <a:solidFill>
                            <a:srgbClr val="C00000"/>
                          </a:solidFill>
                          <a:effectLst>
                            <a:outerShdw blurRad="38100" dist="38100" dir="2700000" algn="tl">
                              <a:srgbClr val="000000">
                                <a:alpha val="43137"/>
                              </a:srgbClr>
                            </a:outerShdw>
                          </a:effectLst>
                          <a:cs typeface="Simple Bold Jut Out"/>
                        </a:rPr>
                        <a:t>الآلة</a:t>
                      </a:r>
                      <a:endParaRPr lang="en-US" sz="2000" b="1" dirty="0">
                        <a:solidFill>
                          <a:srgbClr val="C00000"/>
                        </a:solidFill>
                        <a:effectLst>
                          <a:outerShdw blurRad="38100" dist="38100" dir="2700000" algn="tl">
                            <a:srgbClr val="000000">
                              <a:alpha val="43137"/>
                            </a:srgbClr>
                          </a:outerShdw>
                        </a:effectLst>
                        <a:latin typeface="Calibri"/>
                        <a:ea typeface="Calibri"/>
                        <a:cs typeface="Simple Bold Jut Out"/>
                      </a:endParaRPr>
                    </a:p>
                  </a:txBody>
                  <a:tcPr marL="41399" marR="41399" marT="0" marB="0" anchor="ctr"/>
                </a:tc>
                <a:tc>
                  <a:txBody>
                    <a:bodyPr/>
                    <a:lstStyle/>
                    <a:p>
                      <a:pPr algn="ctr" rtl="1">
                        <a:lnSpc>
                          <a:spcPct val="100000"/>
                        </a:lnSpc>
                        <a:spcAft>
                          <a:spcPts val="0"/>
                        </a:spcAft>
                      </a:pPr>
                      <a:r>
                        <a:rPr lang="ar-EG" sz="2800" b="1" dirty="0" smtClean="0">
                          <a:solidFill>
                            <a:srgbClr val="C00000"/>
                          </a:solidFill>
                          <a:effectLst>
                            <a:outerShdw blurRad="38100" dist="38100" dir="2700000" algn="tl">
                              <a:srgbClr val="000000">
                                <a:alpha val="43137"/>
                              </a:srgbClr>
                            </a:outerShdw>
                          </a:effectLst>
                          <a:cs typeface="Simple Bold Jut Out"/>
                        </a:rPr>
                        <a:t>معامل الأمان</a:t>
                      </a:r>
                      <a:endParaRPr lang="en-US" sz="2400" b="1" dirty="0">
                        <a:solidFill>
                          <a:srgbClr val="C00000"/>
                        </a:solidFill>
                        <a:effectLst>
                          <a:outerShdw blurRad="38100" dist="38100" dir="2700000" algn="tl">
                            <a:srgbClr val="000000">
                              <a:alpha val="43137"/>
                            </a:srgbClr>
                          </a:outerShdw>
                        </a:effectLst>
                        <a:latin typeface="Calibri"/>
                        <a:ea typeface="Calibri"/>
                        <a:cs typeface="Simple Bold Jut Out"/>
                      </a:endParaRPr>
                    </a:p>
                  </a:txBody>
                  <a:tcPr marL="41399" marR="41399" marT="0" marB="0" anchor="ctr"/>
                </a:tc>
              </a:tr>
              <a:tr h="702752">
                <a:tc>
                  <a:txBody>
                    <a:bodyPr/>
                    <a:lstStyle/>
                    <a:p>
                      <a:pPr marL="0" algn="just" rtl="1" eaLnBrk="1" latinLnBrk="0" hangingPunct="1">
                        <a:lnSpc>
                          <a:spcPct val="100000"/>
                        </a:lnSpc>
                        <a:spcAft>
                          <a:spcPts val="0"/>
                        </a:spcAft>
                      </a:pPr>
                      <a:r>
                        <a:rPr kumimoji="0" lang="ar-EG" sz="2800" b="1" kern="1200" dirty="0">
                          <a:solidFill>
                            <a:srgbClr val="C00000"/>
                          </a:solidFill>
                          <a:effectLst>
                            <a:outerShdw blurRad="38100" dist="38100" dir="2700000" algn="tl">
                              <a:srgbClr val="000000">
                                <a:alpha val="43137"/>
                              </a:srgbClr>
                            </a:outerShdw>
                          </a:effectLst>
                          <a:latin typeface="+mn-lt"/>
                          <a:ea typeface="+mn-ea"/>
                          <a:cs typeface="Simple Bold Jut Out"/>
                        </a:rPr>
                        <a:t>أجزاء الآلات المصنعة من مواد قصيفة (الحديد الزهر)</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يتراوح مابين </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a:t>
                      </a:r>
                      <a:r>
                        <a:rPr kumimoji="0" lang="en-US" sz="1800" b="1" kern="1200" dirty="0" smtClean="0">
                          <a:solidFill>
                            <a:srgbClr val="C00000"/>
                          </a:solidFill>
                          <a:effectLst>
                            <a:outerShdw blurRad="38100" dist="38100" dir="2700000" algn="tl">
                              <a:srgbClr val="000000">
                                <a:alpha val="43137"/>
                              </a:srgbClr>
                            </a:outerShdw>
                          </a:effectLst>
                          <a:latin typeface="+mn-lt"/>
                          <a:ea typeface="+mn-ea"/>
                          <a:cs typeface="Simple Bold Jut Out"/>
                        </a:rPr>
                        <a:t>3 – 5</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a:t>
                      </a:r>
                      <a:r>
                        <a:rPr kumimoji="0" lang="ar-EG"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على أساس اقصى تحمل شد للمادة</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r>
              <a:tr h="702752">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أجزاء الآلات المصنعة من مواد مطيلة (الحديد الصلب).</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يتراوح مابين </a:t>
                      </a:r>
                      <a:r>
                        <a:rPr kumimoji="0" lang="en-US" sz="1800" b="1" kern="1200" dirty="0" smtClean="0">
                          <a:solidFill>
                            <a:srgbClr val="C00000"/>
                          </a:solidFill>
                          <a:effectLst>
                            <a:outerShdw blurRad="38100" dist="38100" dir="2700000" algn="tl">
                              <a:srgbClr val="000000">
                                <a:alpha val="43137"/>
                              </a:srgbClr>
                            </a:outerShdw>
                          </a:effectLst>
                          <a:latin typeface="+mn-lt"/>
                          <a:ea typeface="+mn-ea"/>
                          <a:cs typeface="Simple Bold Jut Out"/>
                        </a:rPr>
                        <a:t>(1.5 – 2)</a:t>
                      </a:r>
                      <a:r>
                        <a:rPr kumimoji="0" lang="ar-EG" sz="1800" b="1" kern="1200" dirty="0" smtClean="0">
                          <a:solidFill>
                            <a:srgbClr val="C00000"/>
                          </a:solidFill>
                          <a:effectLst>
                            <a:outerShdw blurRad="38100" dist="38100" dir="2700000" algn="tl">
                              <a:srgbClr val="000000">
                                <a:alpha val="43137"/>
                              </a:srgbClr>
                            </a:outerShdw>
                          </a:effectLst>
                          <a:latin typeface="+mn-lt"/>
                          <a:ea typeface="+mn-ea"/>
                          <a:cs typeface="Simple Bold Jut Out"/>
                        </a:rPr>
                        <a:t>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على أساس الإجهاد عند نقطة الخضوع للمادة</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r>
              <a:tr h="1049314">
                <a:tc>
                  <a:txBody>
                    <a:bodyPr/>
                    <a:lstStyle/>
                    <a:p>
                      <a:pPr marL="0" algn="just" rtl="1" eaLnBrk="1" latinLnBrk="0" hangingPunct="1">
                        <a:lnSpc>
                          <a:spcPct val="100000"/>
                        </a:lnSpc>
                        <a:spcAft>
                          <a:spcPts val="0"/>
                        </a:spcAft>
                      </a:pPr>
                      <a:r>
                        <a:rPr kumimoji="0" lang="ar-EG" sz="2800" b="1" kern="1200" dirty="0">
                          <a:solidFill>
                            <a:srgbClr val="C00000"/>
                          </a:solidFill>
                          <a:effectLst>
                            <a:outerShdw blurRad="38100" dist="38100" dir="2700000" algn="tl">
                              <a:srgbClr val="000000">
                                <a:alpha val="43137"/>
                              </a:srgbClr>
                            </a:outerShdw>
                          </a:effectLst>
                          <a:latin typeface="+mn-lt"/>
                          <a:ea typeface="+mn-ea"/>
                          <a:cs typeface="Simple Bold Jut Out"/>
                        </a:rPr>
                        <a:t>أجزاء الآلات مثل الكامات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وتوابعها وكراسي </a:t>
                      </a:r>
                      <a:r>
                        <a:rPr kumimoji="0" lang="ar-EG" sz="2800" b="1" kern="1200" dirty="0">
                          <a:solidFill>
                            <a:srgbClr val="C00000"/>
                          </a:solidFill>
                          <a:effectLst>
                            <a:outerShdw blurRad="38100" dist="38100" dir="2700000" algn="tl">
                              <a:srgbClr val="000000">
                                <a:alpha val="43137"/>
                              </a:srgbClr>
                            </a:outerShdw>
                          </a:effectLst>
                          <a:latin typeface="+mn-lt"/>
                          <a:ea typeface="+mn-ea"/>
                          <a:cs typeface="Simple Bold Jut Out"/>
                        </a:rPr>
                        <a:t>المحاور المتدحرجة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والتروس والعجلات.</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يتراوح مابين </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a:t>
                      </a:r>
                      <a:r>
                        <a:rPr kumimoji="0" lang="en-US" sz="1800" b="1" kern="1200" dirty="0" smtClean="0">
                          <a:solidFill>
                            <a:srgbClr val="C00000"/>
                          </a:solidFill>
                          <a:effectLst>
                            <a:outerShdw blurRad="38100" dist="38100" dir="2700000" algn="tl">
                              <a:srgbClr val="000000">
                                <a:alpha val="43137"/>
                              </a:srgbClr>
                            </a:outerShdw>
                          </a:effectLst>
                          <a:latin typeface="+mn-lt"/>
                          <a:ea typeface="+mn-ea"/>
                          <a:cs typeface="Simple Bold Jut Out"/>
                        </a:rPr>
                        <a:t>1.8 – 2.5</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a:t>
                      </a:r>
                      <a:r>
                        <a:rPr kumimoji="0" lang="ar-EG"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على أساس حد التحمل لسطح المادة</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r>
              <a:tr h="1049314">
                <a:tc>
                  <a:txBody>
                    <a:bodyPr/>
                    <a:lstStyle/>
                    <a:p>
                      <a:pPr marL="0" algn="just" rtl="1" eaLnBrk="1" latinLnBrk="0" hangingPunct="1">
                        <a:lnSpc>
                          <a:spcPct val="100000"/>
                        </a:lnSpc>
                        <a:spcAft>
                          <a:spcPts val="0"/>
                        </a:spcAft>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أجزاء الآلات المصنعة من مواد مطيلة ومعرضة لأحمال متغيرة.</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يتراوح مابين </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a:t>
                      </a:r>
                      <a:r>
                        <a:rPr kumimoji="0" lang="en-US" sz="1800" b="1" kern="1200" dirty="0" smtClean="0">
                          <a:solidFill>
                            <a:srgbClr val="C00000"/>
                          </a:solidFill>
                          <a:effectLst>
                            <a:outerShdw blurRad="38100" dist="38100" dir="2700000" algn="tl">
                              <a:srgbClr val="000000">
                                <a:alpha val="43137"/>
                              </a:srgbClr>
                            </a:outerShdw>
                          </a:effectLst>
                          <a:latin typeface="+mn-lt"/>
                          <a:ea typeface="+mn-ea"/>
                          <a:cs typeface="Simple Bold Jut Out"/>
                        </a:rPr>
                        <a:t>1.3 – 1.5</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a:t>
                      </a:r>
                      <a:r>
                        <a:rPr kumimoji="0" lang="ar-EG"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على أساس حد التحمل للمادة</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r>
              <a:tr h="702752">
                <a:tc>
                  <a:txBody>
                    <a:bodyPr/>
                    <a:lstStyle/>
                    <a:p>
                      <a:pPr marL="0" algn="just" rtl="1" eaLnBrk="1" latinLnBrk="0" hangingPunct="1">
                        <a:lnSpc>
                          <a:spcPct val="100000"/>
                        </a:lnSpc>
                        <a:spcAft>
                          <a:spcPts val="0"/>
                        </a:spcAft>
                      </a:pPr>
                      <a:r>
                        <a:rPr kumimoji="0" lang="ar-EG" sz="2800" b="1" kern="1200" dirty="0">
                          <a:solidFill>
                            <a:srgbClr val="C00000"/>
                          </a:solidFill>
                          <a:effectLst>
                            <a:outerShdw blurRad="38100" dist="38100" dir="2700000" algn="tl">
                              <a:srgbClr val="000000">
                                <a:alpha val="43137"/>
                              </a:srgbClr>
                            </a:outerShdw>
                          </a:effectLst>
                          <a:latin typeface="+mn-lt"/>
                          <a:ea typeface="+mn-ea"/>
                          <a:cs typeface="Simple Bold Jut Out"/>
                        </a:rPr>
                        <a:t>أجزاء الآلات مثل أذرع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المكابس ومسامير </a:t>
                      </a:r>
                      <a:r>
                        <a:rPr kumimoji="0" lang="ar-EG" sz="2800" b="1" kern="1200" dirty="0">
                          <a:solidFill>
                            <a:srgbClr val="C00000"/>
                          </a:solidFill>
                          <a:effectLst>
                            <a:outerShdw blurRad="38100" dist="38100" dir="2700000" algn="tl">
                              <a:srgbClr val="000000">
                                <a:alpha val="43137"/>
                              </a:srgbClr>
                            </a:outerShdw>
                          </a:effectLst>
                          <a:latin typeface="+mn-lt"/>
                          <a:ea typeface="+mn-ea"/>
                          <a:cs typeface="Simple Bold Jut Out"/>
                        </a:rPr>
                        <a:t>القدرة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والأعمدة القصيرة.</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يتراوح مابين </a:t>
                      </a:r>
                      <a:r>
                        <a:rPr kumimoji="0" lang="en-US"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(3 – 6)</a:t>
                      </a:r>
                      <a:r>
                        <a:rPr kumimoji="0" lang="ar-EG" sz="2000" b="1" kern="1200" dirty="0" smtClean="0">
                          <a:solidFill>
                            <a:srgbClr val="C00000"/>
                          </a:solidFill>
                          <a:effectLst>
                            <a:outerShdw blurRad="38100" dist="38100" dir="2700000" algn="tl">
                              <a:srgbClr val="000000">
                                <a:alpha val="43137"/>
                              </a:srgbClr>
                            </a:outerShdw>
                          </a:effectLst>
                          <a:latin typeface="+mn-lt"/>
                          <a:ea typeface="+mn-ea"/>
                          <a:cs typeface="Simple Bold Jut Out"/>
                        </a:rPr>
                        <a:t> </a:t>
                      </a:r>
                      <a:r>
                        <a:rPr kumimoji="0" lang="ar-EG" sz="2800" b="1" kern="1200" dirty="0" smtClean="0">
                          <a:solidFill>
                            <a:srgbClr val="C00000"/>
                          </a:solidFill>
                          <a:effectLst>
                            <a:outerShdw blurRad="38100" dist="38100" dir="2700000" algn="tl">
                              <a:srgbClr val="000000">
                                <a:alpha val="43137"/>
                              </a:srgbClr>
                            </a:outerShdw>
                          </a:effectLst>
                          <a:latin typeface="+mn-lt"/>
                          <a:ea typeface="+mn-ea"/>
                          <a:cs typeface="Simple Bold Jut Out"/>
                        </a:rPr>
                        <a:t>على أساس حمل الإنبعاج الحرج </a:t>
                      </a:r>
                      <a:endParaRPr kumimoji="0" lang="en-US" sz="2800" b="1" kern="1200" dirty="0">
                        <a:solidFill>
                          <a:srgbClr val="C00000"/>
                        </a:solidFill>
                        <a:effectLst>
                          <a:outerShdw blurRad="38100" dist="38100" dir="2700000" algn="tl">
                            <a:srgbClr val="000000">
                              <a:alpha val="43137"/>
                            </a:srgbClr>
                          </a:outerShdw>
                        </a:effectLst>
                        <a:latin typeface="+mn-lt"/>
                        <a:ea typeface="+mn-ea"/>
                        <a:cs typeface="Simple Bold Jut Out"/>
                      </a:endParaRPr>
                    </a:p>
                  </a:txBody>
                  <a:tcPr marL="41399" marR="41399" marT="0" marB="0" anchor="ctr"/>
                </a:tc>
              </a:tr>
            </a:tbl>
          </a:graphicData>
        </a:graphic>
      </p:graphicFrame>
    </p:spTree>
    <p:extLst>
      <p:ext uri="{BB962C8B-B14F-4D97-AF65-F5344CB8AC3E}">
        <p14:creationId xmlns:p14="http://schemas.microsoft.com/office/powerpoint/2010/main" val="369883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العلاقة بين الإجهاد والإنفعال </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124744"/>
            <a:ext cx="7704856" cy="5419689"/>
          </a:xfrm>
          <a:prstGeom prst="rect">
            <a:avLst/>
          </a:prstGeom>
        </p:spPr>
        <p:txBody>
          <a:bodyPr wrap="square">
            <a:spAutoFit/>
          </a:bodyPr>
          <a:lstStyle/>
          <a:p>
            <a:pPr algn="just">
              <a:lnSpc>
                <a:spcPct val="150000"/>
              </a:lnSpc>
            </a:pPr>
            <a:r>
              <a:rPr lang="ar-EG" sz="2600" b="1" dirty="0">
                <a:solidFill>
                  <a:srgbClr val="C00000"/>
                </a:solidFill>
                <a:effectLst>
                  <a:outerShdw blurRad="38100" dist="38100" dir="2700000" algn="tl">
                    <a:srgbClr val="000000">
                      <a:alpha val="43137"/>
                    </a:srgbClr>
                  </a:outerShdw>
                </a:effectLst>
              </a:rPr>
              <a:t>عندما يتعرض جزء ميكانيكي إلى قوة خارجية ثابتة فإنه ينتج عن ذلك حدوث مقاومة داخلية من جزيئات المادة وتعرف قوة المقاومة الداخلية لجزيئات المادة المقسومة على وحدة المساحة لها باسم الإجهاد </a:t>
            </a:r>
            <a:r>
              <a:rPr lang="en-US" sz="2400" b="1" dirty="0" smtClean="0">
                <a:solidFill>
                  <a:srgbClr val="C00000"/>
                </a:solidFill>
                <a:effectLst>
                  <a:outerShdw blurRad="38100" dist="38100" dir="2700000" algn="tl">
                    <a:srgbClr val="000000">
                      <a:alpha val="43137"/>
                    </a:srgbClr>
                  </a:outerShdw>
                </a:effectLst>
              </a:rPr>
              <a:t>Stress</a:t>
            </a:r>
            <a:r>
              <a:rPr lang="en-US" sz="2600" b="1" dirty="0" smtClean="0">
                <a:solidFill>
                  <a:srgbClr val="C00000"/>
                </a:solidFill>
                <a:effectLst>
                  <a:outerShdw blurRad="38100" dist="38100" dir="2700000" algn="tl">
                    <a:srgbClr val="000000">
                      <a:alpha val="43137"/>
                    </a:srgbClr>
                  </a:outerShdw>
                </a:effectLst>
              </a:rPr>
              <a:t> </a:t>
            </a:r>
            <a:r>
              <a:rPr lang="ar-EG" sz="2600" b="1" dirty="0" smtClean="0">
                <a:solidFill>
                  <a:srgbClr val="C00000"/>
                </a:solidFill>
                <a:effectLst>
                  <a:outerShdw blurRad="38100" dist="38100" dir="2700000" algn="tl">
                    <a:srgbClr val="000000">
                      <a:alpha val="43137"/>
                    </a:srgbClr>
                  </a:outerShdw>
                </a:effectLst>
              </a:rPr>
              <a:t> ويطلق </a:t>
            </a:r>
            <a:r>
              <a:rPr lang="ar-EG" sz="2600" b="1" dirty="0">
                <a:solidFill>
                  <a:srgbClr val="C00000"/>
                </a:solidFill>
                <a:effectLst>
                  <a:outerShdw blurRad="38100" dist="38100" dir="2700000" algn="tl">
                    <a:srgbClr val="000000">
                      <a:alpha val="43137"/>
                    </a:srgbClr>
                  </a:outerShdw>
                </a:effectLst>
              </a:rPr>
              <a:t>على الإجهاد أنه إجهاد شد </a:t>
            </a:r>
            <a:r>
              <a:rPr lang="en-US" sz="2400" b="1" dirty="0">
                <a:solidFill>
                  <a:srgbClr val="C00000"/>
                </a:solidFill>
                <a:effectLst>
                  <a:outerShdw blurRad="38100" dist="38100" dir="2700000" algn="tl">
                    <a:srgbClr val="000000">
                      <a:alpha val="43137"/>
                    </a:srgbClr>
                  </a:outerShdw>
                </a:effectLst>
              </a:rPr>
              <a:t>Tensile Stress </a:t>
            </a:r>
            <a:r>
              <a:rPr lang="ar-EG" sz="2400" b="1" dirty="0" smtClean="0">
                <a:solidFill>
                  <a:srgbClr val="C00000"/>
                </a:solidFill>
                <a:effectLst>
                  <a:outerShdw blurRad="38100" dist="38100" dir="2700000" algn="tl">
                    <a:srgbClr val="000000">
                      <a:alpha val="43137"/>
                    </a:srgbClr>
                  </a:outerShdw>
                </a:effectLst>
              </a:rPr>
              <a:t> </a:t>
            </a:r>
            <a:r>
              <a:rPr lang="ar-EG" sz="2600" b="1" dirty="0" smtClean="0">
                <a:solidFill>
                  <a:srgbClr val="C00000"/>
                </a:solidFill>
                <a:effectLst>
                  <a:outerShdw blurRad="38100" dist="38100" dir="2700000" algn="tl">
                    <a:srgbClr val="000000">
                      <a:alpha val="43137"/>
                    </a:srgbClr>
                  </a:outerShdw>
                </a:effectLst>
              </a:rPr>
              <a:t>في </a:t>
            </a:r>
            <a:r>
              <a:rPr lang="ar-EG" sz="2600" b="1" dirty="0">
                <a:solidFill>
                  <a:srgbClr val="C00000"/>
                </a:solidFill>
                <a:effectLst>
                  <a:outerShdw blurRad="38100" dist="38100" dir="2700000" algn="tl">
                    <a:srgbClr val="000000">
                      <a:alpha val="43137"/>
                    </a:srgbClr>
                  </a:outerShdw>
                </a:effectLst>
              </a:rPr>
              <a:t>حالة حدوث تمدد لأنسجة المادة نتيجة القوة الخارجية ، بينما يطلق على الإجهاد أنه إجهاد ضغط </a:t>
            </a:r>
            <a:r>
              <a:rPr lang="en-US" sz="2600" b="1" dirty="0" smtClean="0">
                <a:solidFill>
                  <a:srgbClr val="C00000"/>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Compression </a:t>
            </a:r>
            <a:r>
              <a:rPr lang="en-US" sz="2400" b="1" dirty="0">
                <a:solidFill>
                  <a:srgbClr val="C00000"/>
                </a:solidFill>
                <a:effectLst>
                  <a:outerShdw blurRad="38100" dist="38100" dir="2700000" algn="tl">
                    <a:srgbClr val="000000">
                      <a:alpha val="43137"/>
                    </a:srgbClr>
                  </a:outerShdw>
                </a:effectLst>
              </a:rPr>
              <a:t>Stress </a:t>
            </a:r>
            <a:r>
              <a:rPr lang="ar-EG" sz="2600" b="1" dirty="0">
                <a:solidFill>
                  <a:srgbClr val="C00000"/>
                </a:solidFill>
                <a:effectLst>
                  <a:outerShdw blurRad="38100" dist="38100" dir="2700000" algn="tl">
                    <a:srgbClr val="000000">
                      <a:alpha val="43137"/>
                    </a:srgbClr>
                  </a:outerShdw>
                </a:effectLst>
              </a:rPr>
              <a:t>في حالة حدوث إنكماش لأنسجة المادة نتيجة القوة الخارجية. والجدول التالي يوضح مقارنة بين إجهاد الشد وإجهاد الضغط لعمود معرض لقوة شد أو ضغط خارجية.</a:t>
            </a:r>
            <a:endParaRPr lang="en-US" sz="2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90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rgbClr val="C00000"/>
                </a:solidFill>
                <a:effectLst>
                  <a:outerShdw blurRad="38100" dist="38100" dir="2700000" algn="tl">
                    <a:srgbClr val="000000">
                      <a:alpha val="43137"/>
                    </a:srgbClr>
                  </a:outerShdw>
                </a:effectLst>
                <a:cs typeface="Simple Bold Jut Out" pitchFamily="2" charset="-78"/>
              </a:rPr>
              <a:t>مقارنة بين إجهاد الشد وإجهاد الضغط</a:t>
            </a:r>
            <a:endParaRPr lang="ar-EG" sz="3200" b="1" u="sng" dirty="0">
              <a:solidFill>
                <a:srgbClr val="C00000"/>
              </a:solidFill>
              <a:effectLst>
                <a:outerShdw blurRad="38100" dist="38100" dir="2700000" algn="tl">
                  <a:srgbClr val="000000">
                    <a:alpha val="43137"/>
                  </a:srgbClr>
                </a:outerShdw>
              </a:effectLst>
              <a:cs typeface="Simple Bold Jut Out" pitchFamily="2" charset="-78"/>
            </a:endParaRPr>
          </a:p>
        </p:txBody>
      </p:sp>
      <p:pic>
        <p:nvPicPr>
          <p:cNvPr id="3079" name="Picture 7"/>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9411" r="10767" b="4934"/>
          <a:stretch/>
        </p:blipFill>
        <p:spPr bwMode="auto">
          <a:xfrm>
            <a:off x="2411760" y="1124744"/>
            <a:ext cx="52565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909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rgbClr val="C00000"/>
                </a:solidFill>
                <a:effectLst>
                  <a:outerShdw blurRad="38100" dist="38100" dir="2700000" algn="tl">
                    <a:srgbClr val="000000">
                      <a:alpha val="43137"/>
                    </a:srgbClr>
                  </a:outerShdw>
                </a:effectLst>
                <a:cs typeface="Simple Bold Jut Out" pitchFamily="2" charset="-78"/>
              </a:rPr>
              <a:t>الإنفعال </a:t>
            </a:r>
            <a:r>
              <a:rPr lang="en-US" sz="3100" b="1" u="sng" dirty="0" smtClean="0">
                <a:solidFill>
                  <a:srgbClr val="C00000"/>
                </a:solidFill>
                <a:effectLst>
                  <a:outerShdw blurRad="38100" dist="38100" dir="2700000" algn="tl">
                    <a:srgbClr val="000000">
                      <a:alpha val="43137"/>
                    </a:srgbClr>
                  </a:outerShdw>
                </a:effectLst>
                <a:cs typeface="Simple Bold Jut Out" pitchFamily="2" charset="-78"/>
              </a:rPr>
              <a:t>Strain</a:t>
            </a:r>
            <a:endParaRPr lang="ar-EG" sz="4800" b="1" u="sng" dirty="0">
              <a:solidFill>
                <a:srgbClr val="C00000"/>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2" y="1124744"/>
            <a:ext cx="7704856" cy="5909310"/>
          </a:xfrm>
          <a:prstGeom prst="rect">
            <a:avLst/>
          </a:prstGeom>
        </p:spPr>
        <p:txBody>
          <a:bodyPr wrap="square">
            <a:spAutoFit/>
          </a:bodyPr>
          <a:lstStyle/>
          <a:p>
            <a:pPr algn="just">
              <a:lnSpc>
                <a:spcPct val="150000"/>
              </a:lnSpc>
            </a:pPr>
            <a:r>
              <a:rPr lang="ar-EG" sz="2800" b="1" dirty="0">
                <a:solidFill>
                  <a:srgbClr val="C00000"/>
                </a:solidFill>
                <a:effectLst>
                  <a:outerShdw blurRad="38100" dist="38100" dir="2700000" algn="tl">
                    <a:srgbClr val="000000">
                      <a:alpha val="43137"/>
                    </a:srgbClr>
                  </a:outerShdw>
                </a:effectLst>
              </a:rPr>
              <a:t>يعرف الإنفعال </a:t>
            </a:r>
            <a:r>
              <a:rPr lang="en-US" sz="2400" b="1" dirty="0">
                <a:solidFill>
                  <a:srgbClr val="C00000"/>
                </a:solidFill>
                <a:effectLst>
                  <a:outerShdw blurRad="38100" dist="38100" dir="2700000" algn="tl">
                    <a:srgbClr val="000000">
                      <a:alpha val="43137"/>
                    </a:srgbClr>
                  </a:outerShdw>
                </a:effectLst>
              </a:rPr>
              <a:t>Strain </a:t>
            </a:r>
            <a:r>
              <a:rPr lang="ar-EG" sz="2400" b="1" dirty="0" smtClean="0">
                <a:solidFill>
                  <a:srgbClr val="C00000"/>
                </a:solidFill>
                <a:effectLst>
                  <a:outerShdw blurRad="38100" dist="38100" dir="2700000" algn="tl">
                    <a:srgbClr val="000000">
                      <a:alpha val="43137"/>
                    </a:srgbClr>
                  </a:outerShdw>
                </a:effectLst>
              </a:rPr>
              <a:t> </a:t>
            </a:r>
            <a:r>
              <a:rPr lang="ar-EG" sz="2800" b="1" dirty="0" smtClean="0">
                <a:solidFill>
                  <a:srgbClr val="C00000"/>
                </a:solidFill>
                <a:effectLst>
                  <a:outerShdw blurRad="38100" dist="38100" dir="2700000" algn="tl">
                    <a:srgbClr val="000000">
                      <a:alpha val="43137"/>
                    </a:srgbClr>
                  </a:outerShdw>
                </a:effectLst>
              </a:rPr>
              <a:t>بأنه </a:t>
            </a:r>
            <a:r>
              <a:rPr lang="ar-EG" sz="2800" b="1" dirty="0">
                <a:solidFill>
                  <a:srgbClr val="C00000"/>
                </a:solidFill>
                <a:effectLst>
                  <a:outerShdw blurRad="38100" dist="38100" dir="2700000" algn="tl">
                    <a:srgbClr val="000000">
                      <a:alpha val="43137"/>
                    </a:srgbClr>
                  </a:outerShdw>
                </a:effectLst>
              </a:rPr>
              <a:t>مقدار التشكل لوحدة الطول من المادة ويحسب بإستخدام المعادلة التالية</a:t>
            </a:r>
            <a:r>
              <a:rPr lang="ar-EG" sz="2800" b="1" dirty="0" smtClean="0">
                <a:solidFill>
                  <a:srgbClr val="C00000"/>
                </a:solidFill>
                <a:effectLst>
                  <a:outerShdw blurRad="38100" dist="38100" dir="2700000" algn="tl">
                    <a:srgbClr val="000000">
                      <a:alpha val="43137"/>
                    </a:srgbClr>
                  </a:outerShdw>
                </a:effectLst>
              </a:rPr>
              <a:t>:</a:t>
            </a: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وطبقا </a:t>
            </a:r>
            <a:r>
              <a:rPr lang="ar-EG" sz="2800" b="1" dirty="0">
                <a:solidFill>
                  <a:srgbClr val="C00000"/>
                </a:solidFill>
                <a:effectLst>
                  <a:outerShdw blurRad="38100" dist="38100" dir="2700000" algn="tl">
                    <a:srgbClr val="000000">
                      <a:alpha val="43137"/>
                    </a:srgbClr>
                  </a:outerShdw>
                </a:effectLst>
              </a:rPr>
              <a:t>لقانون هوك </a:t>
            </a:r>
            <a:r>
              <a:rPr lang="en-US" sz="2400" b="1" dirty="0" smtClean="0">
                <a:solidFill>
                  <a:srgbClr val="C00000"/>
                </a:solidFill>
                <a:effectLst>
                  <a:outerShdw blurRad="38100" dist="38100" dir="2700000" algn="tl">
                    <a:srgbClr val="000000">
                      <a:alpha val="43137"/>
                    </a:srgbClr>
                  </a:outerShdw>
                </a:effectLst>
              </a:rPr>
              <a:t>Hawk's </a:t>
            </a:r>
            <a:r>
              <a:rPr lang="en-US" sz="2400" b="1" dirty="0">
                <a:solidFill>
                  <a:srgbClr val="C00000"/>
                </a:solidFill>
                <a:effectLst>
                  <a:outerShdw blurRad="38100" dist="38100" dir="2700000" algn="tl">
                    <a:srgbClr val="000000">
                      <a:alpha val="43137"/>
                    </a:srgbClr>
                  </a:outerShdw>
                </a:effectLst>
              </a:rPr>
              <a:t>Law </a:t>
            </a:r>
            <a:r>
              <a:rPr lang="ar-EG" sz="2400" b="1" dirty="0" smtClean="0">
                <a:solidFill>
                  <a:srgbClr val="C00000"/>
                </a:solidFill>
                <a:effectLst>
                  <a:outerShdw blurRad="38100" dist="38100" dir="2700000" algn="tl">
                    <a:srgbClr val="000000">
                      <a:alpha val="43137"/>
                    </a:srgbClr>
                  </a:outerShdw>
                </a:effectLst>
              </a:rPr>
              <a:t> </a:t>
            </a:r>
            <a:r>
              <a:rPr lang="ar-EG" sz="2800" b="1" dirty="0" smtClean="0">
                <a:solidFill>
                  <a:srgbClr val="C00000"/>
                </a:solidFill>
                <a:effectLst>
                  <a:outerShdw blurRad="38100" dist="38100" dir="2700000" algn="tl">
                    <a:srgbClr val="000000">
                      <a:alpha val="43137"/>
                    </a:srgbClr>
                  </a:outerShdw>
                </a:effectLst>
              </a:rPr>
              <a:t>الذي </a:t>
            </a:r>
            <a:r>
              <a:rPr lang="ar-EG" sz="2800" b="1" dirty="0">
                <a:solidFill>
                  <a:srgbClr val="C00000"/>
                </a:solidFill>
                <a:effectLst>
                  <a:outerShdw blurRad="38100" dist="38100" dir="2700000" algn="tl">
                    <a:srgbClr val="000000">
                      <a:alpha val="43137"/>
                    </a:srgbClr>
                  </a:outerShdw>
                </a:effectLst>
              </a:rPr>
              <a:t>ينص </a:t>
            </a:r>
            <a:endParaRPr lang="ar-EG" sz="28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على </a:t>
            </a:r>
            <a:r>
              <a:rPr lang="ar-EG" sz="2800" b="1" dirty="0">
                <a:solidFill>
                  <a:srgbClr val="C00000"/>
                </a:solidFill>
                <a:effectLst>
                  <a:outerShdw blurRad="38100" dist="38100" dir="2700000" algn="tl">
                    <a:srgbClr val="000000">
                      <a:alpha val="43137"/>
                    </a:srgbClr>
                  </a:outerShdw>
                </a:effectLst>
              </a:rPr>
              <a:t>أن "الإجهاد يتناسب تناسبا طرديا مع الإنفعال </a:t>
            </a:r>
            <a:endParaRPr lang="ar-EG" sz="28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وذلك </a:t>
            </a:r>
            <a:r>
              <a:rPr lang="ar-EG" sz="2800" b="1" dirty="0">
                <a:solidFill>
                  <a:srgbClr val="C00000"/>
                </a:solidFill>
                <a:effectLst>
                  <a:outerShdw blurRad="38100" dist="38100" dir="2700000" algn="tl">
                    <a:srgbClr val="000000">
                      <a:alpha val="43137"/>
                    </a:srgbClr>
                  </a:outerShdw>
                </a:effectLst>
              </a:rPr>
              <a:t>في حدود المرونة للمادة" فإن</a:t>
            </a:r>
            <a:r>
              <a:rPr lang="ar-EG" sz="2800" b="1" dirty="0" smtClean="0">
                <a:solidFill>
                  <a:srgbClr val="C00000"/>
                </a:solidFill>
                <a:effectLst>
                  <a:outerShdw blurRad="38100" dist="38100" dir="2700000" algn="tl">
                    <a:srgbClr val="000000">
                      <a:alpha val="43137"/>
                    </a:srgbClr>
                  </a:outerShdw>
                </a:effectLst>
              </a:rPr>
              <a:t>:</a:t>
            </a:r>
          </a:p>
          <a:p>
            <a:pPr algn="just">
              <a:lnSpc>
                <a:spcPct val="150000"/>
              </a:lnSpc>
            </a:pPr>
            <a:endParaRPr lang="ar-EG" sz="2800" b="1" dirty="0" smtClean="0">
              <a:solidFill>
                <a:srgbClr val="C00000"/>
              </a:solidFill>
              <a:effectLst>
                <a:outerShdw blurRad="38100" dist="38100" dir="2700000" algn="tl">
                  <a:srgbClr val="000000">
                    <a:alpha val="43137"/>
                  </a:srgbClr>
                </a:outerShdw>
              </a:effectLst>
            </a:endParaRPr>
          </a:p>
          <a:p>
            <a:pPr algn="just">
              <a:lnSpc>
                <a:spcPct val="150000"/>
              </a:lnSpc>
            </a:pPr>
            <a:r>
              <a:rPr lang="ar-EG" sz="2800" b="1" dirty="0" smtClean="0">
                <a:solidFill>
                  <a:srgbClr val="C00000"/>
                </a:solidFill>
                <a:effectLst>
                  <a:outerShdw blurRad="38100" dist="38100" dir="2700000" algn="tl">
                    <a:srgbClr val="000000">
                      <a:alpha val="43137"/>
                    </a:srgbClr>
                  </a:outerShdw>
                </a:effectLst>
              </a:rPr>
              <a:t>وتحسب </a:t>
            </a:r>
            <a:r>
              <a:rPr lang="ar-EG" sz="2800" b="1" dirty="0">
                <a:solidFill>
                  <a:srgbClr val="C00000"/>
                </a:solidFill>
                <a:effectLst>
                  <a:outerShdw blurRad="38100" dist="38100" dir="2700000" algn="tl">
                    <a:srgbClr val="000000">
                      <a:alpha val="43137"/>
                    </a:srgbClr>
                  </a:outerShdw>
                </a:effectLst>
              </a:rPr>
              <a:t>الإستطالة للعمود من المعادلة </a:t>
            </a:r>
            <a:r>
              <a:rPr lang="ar-EG" sz="2800" b="1" dirty="0" smtClean="0">
                <a:solidFill>
                  <a:srgbClr val="C00000"/>
                </a:solidFill>
                <a:effectLst>
                  <a:outerShdw blurRad="38100" dist="38100" dir="2700000" algn="tl">
                    <a:srgbClr val="000000">
                      <a:alpha val="43137"/>
                    </a:srgbClr>
                  </a:outerShdw>
                </a:effectLst>
              </a:rPr>
              <a:t>التالية:</a:t>
            </a:r>
          </a:p>
          <a:p>
            <a:pPr algn="just">
              <a:lnSpc>
                <a:spcPct val="150000"/>
              </a:lnSpc>
            </a:pPr>
            <a:endParaRPr lang="ar-EG" sz="2800" b="1" dirty="0">
              <a:solidFill>
                <a:srgbClr val="C00000"/>
              </a:solidFill>
              <a:effectLst>
                <a:outerShdw blurRad="38100" dist="38100" dir="2700000" algn="tl">
                  <a:srgbClr val="000000">
                    <a:alpha val="43137"/>
                  </a:srgbClr>
                </a:outerShdw>
              </a:effectLst>
            </a:endParaRPr>
          </a:p>
          <a:p>
            <a:pPr algn="just">
              <a:lnSpc>
                <a:spcPct val="150000"/>
              </a:lnSpc>
            </a:pPr>
            <a:endParaRPr lang="ar-EG" sz="2800" b="1" dirty="0" smtClean="0">
              <a:solidFill>
                <a:srgbClr val="C00000"/>
              </a:solidFill>
              <a:effectLst>
                <a:outerShdw blurRad="38100" dist="38100" dir="2700000" algn="tl">
                  <a:srgbClr val="000000">
                    <a:alpha val="43137"/>
                  </a:srgbClr>
                </a:outerShdw>
              </a:effectLst>
            </a:endParaRPr>
          </a:p>
        </p:txBody>
      </p:sp>
      <p:pic>
        <p:nvPicPr>
          <p:cNvPr id="4" name="Picture 3"/>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l="26175" t="24590" r="8054" b="7977"/>
          <a:stretch/>
        </p:blipFill>
        <p:spPr bwMode="auto">
          <a:xfrm>
            <a:off x="1466787" y="1756869"/>
            <a:ext cx="1829686" cy="86409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t="11539" r="9463"/>
          <a:stretch/>
        </p:blipFill>
        <p:spPr bwMode="auto">
          <a:xfrm>
            <a:off x="1379899" y="3645610"/>
            <a:ext cx="1944216" cy="1080120"/>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337528" y="4776394"/>
            <a:ext cx="1924562" cy="1124478"/>
          </a:xfrm>
          <a:prstGeom prst="rect">
            <a:avLst/>
          </a:prstGeom>
        </p:spPr>
      </p:pic>
    </p:spTree>
    <p:extLst>
      <p:ext uri="{BB962C8B-B14F-4D97-AF65-F5344CB8AC3E}">
        <p14:creationId xmlns:p14="http://schemas.microsoft.com/office/powerpoint/2010/main" val="2883909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9950</TotalTime>
  <Words>1853</Words>
  <Application>Microsoft Office PowerPoint</Application>
  <PresentationFormat>On-screen Show (4:3)</PresentationFormat>
  <Paragraphs>144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المحاضرة الرابعة التصميم ضد الأحمال الإستاتيكية</vt:lpstr>
      <vt:lpstr>الحمل الإستاتيكي</vt:lpstr>
      <vt:lpstr>معامل الأمان Factor of Safety</vt:lpstr>
      <vt:lpstr>الإجهادات المسموحة Allowable Stress</vt:lpstr>
      <vt:lpstr>عوامل تقدير معامل الأمان</vt:lpstr>
      <vt:lpstr>معاملات الأمان تبعا لنوع مادة الصنع ومعيار الإنهيار </vt:lpstr>
      <vt:lpstr>العلاقة بين الإجهاد والإنفعال </vt:lpstr>
      <vt:lpstr>مقارنة بين إجهاد الشد وإجهاد الضغط</vt:lpstr>
      <vt:lpstr>الإنفعال Strain</vt:lpstr>
      <vt:lpstr>إجهاد القص وإنفعال القص </vt:lpstr>
      <vt:lpstr>إجهاد القص وإنفعال القص </vt:lpstr>
      <vt:lpstr>عنصر معرض لقص صافي</vt:lpstr>
      <vt:lpstr>PowerPoint Presentation</vt:lpstr>
      <vt:lpstr>الإجهادات الناتجة عن عزم الإنحناء</vt:lpstr>
      <vt:lpstr>عزم القصور الذاتي Moment of Inertia </vt:lpstr>
      <vt:lpstr>الإجهادات الناتجة عن عزم الإلتواء </vt:lpstr>
      <vt:lpstr>عزم القصور الذاتي القطبي  Polar Moment of Inertia </vt:lpstr>
      <vt:lpstr>الحمل المحوري اللامركزي  Eccentric Axial Loading</vt:lpstr>
      <vt:lpstr>الإجهادات الرئيسية Principal Stresses</vt:lpstr>
      <vt:lpstr>الإجهادات الرئيسية Principal Stresses</vt:lpstr>
      <vt:lpstr>دوائر مور Mohr's Circles</vt:lpstr>
      <vt:lpstr>نظريات الإنهيار المرن Theories of Elastic failure</vt:lpstr>
      <vt:lpstr>نظريات الإنهيار المرن Theories of Elastic failure</vt:lpstr>
      <vt:lpstr>نظرية أقصى إجهاد رئيسي </vt:lpstr>
      <vt:lpstr>منطقة الأمان لنظرية أقصى إجهاد رئيسي </vt:lpstr>
      <vt:lpstr>نظرية أقصى إجهاد قص </vt:lpstr>
      <vt:lpstr>منطقة الأمان لنظرية أقصى إجهاد قص</vt:lpstr>
      <vt:lpstr>نظرية طاقة التشوه</vt:lpstr>
      <vt:lpstr>منطقة الأمان لنظرية طاقة التشوه</vt:lpstr>
      <vt:lpstr>اختيار وإستخدام نظريات الإنهيار </vt:lpstr>
      <vt:lpstr>ميكانيكا الكسر</vt:lpstr>
      <vt:lpstr>ميكانيكا الكسر</vt:lpstr>
      <vt:lpstr>أنماط إنتشار الشقوق في أجزاء الآلات</vt:lpstr>
      <vt:lpstr>الإجهادات الحرارية </vt:lpstr>
      <vt:lpstr>الإجهادات المتبقية أو الداخلية </vt:lpstr>
      <vt:lpstr>العوامل التي تسبب تولد إجهادات داخلية في أجزاء الآلات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193</cp:revision>
  <cp:lastPrinted>2019-07-07T03:01:33Z</cp:lastPrinted>
  <dcterms:created xsi:type="dcterms:W3CDTF">2018-11-14T20:09:54Z</dcterms:created>
  <dcterms:modified xsi:type="dcterms:W3CDTF">2020-11-01T22:39:36Z</dcterms:modified>
</cp:coreProperties>
</file>